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</p:sldMasterIdLst>
  <p:notesMasterIdLst>
    <p:notesMasterId r:id="rId47"/>
  </p:notesMasterIdLst>
  <p:sldIdLst>
    <p:sldId id="258" r:id="rId6"/>
    <p:sldId id="286" r:id="rId7"/>
    <p:sldId id="274" r:id="rId8"/>
    <p:sldId id="287" r:id="rId9"/>
    <p:sldId id="288" r:id="rId10"/>
    <p:sldId id="276" r:id="rId11"/>
    <p:sldId id="292" r:id="rId12"/>
    <p:sldId id="293" r:id="rId13"/>
    <p:sldId id="294" r:id="rId14"/>
    <p:sldId id="291" r:id="rId15"/>
    <p:sldId id="256" r:id="rId16"/>
    <p:sldId id="257" r:id="rId17"/>
    <p:sldId id="300" r:id="rId18"/>
    <p:sldId id="262" r:id="rId19"/>
    <p:sldId id="268" r:id="rId20"/>
    <p:sldId id="261" r:id="rId21"/>
    <p:sldId id="270" r:id="rId22"/>
    <p:sldId id="301" r:id="rId23"/>
    <p:sldId id="263" r:id="rId24"/>
    <p:sldId id="273" r:id="rId25"/>
    <p:sldId id="259" r:id="rId26"/>
    <p:sldId id="267" r:id="rId27"/>
    <p:sldId id="303" r:id="rId28"/>
    <p:sldId id="304" r:id="rId29"/>
    <p:sldId id="305" r:id="rId30"/>
    <p:sldId id="289" r:id="rId31"/>
    <p:sldId id="290" r:id="rId32"/>
    <p:sldId id="295" r:id="rId33"/>
    <p:sldId id="296" r:id="rId34"/>
    <p:sldId id="297" r:id="rId35"/>
    <p:sldId id="302" r:id="rId36"/>
    <p:sldId id="307" r:id="rId37"/>
    <p:sldId id="1172" r:id="rId38"/>
    <p:sldId id="1170" r:id="rId39"/>
    <p:sldId id="1171" r:id="rId40"/>
    <p:sldId id="1175" r:id="rId41"/>
    <p:sldId id="1176" r:id="rId42"/>
    <p:sldId id="1177" r:id="rId43"/>
    <p:sldId id="1169" r:id="rId44"/>
    <p:sldId id="285" r:id="rId45"/>
    <p:sldId id="280" r:id="rId46"/>
  </p:sldIdLst>
  <p:sldSz cx="12192000" cy="6858000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F9D"/>
    <a:srgbClr val="F2A200"/>
    <a:srgbClr val="325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027FF-B2FC-4494-9083-9ECD6BA74C12}" v="22" dt="2024-10-31T10:41:38.253"/>
    <p1510:client id="{A421538A-8594-B89C-33E0-46A3C3228F7B}" v="147" dt="2024-10-31T07:00:59.154"/>
    <p1510:client id="{DAE5AC7E-4DBB-8E70-B2BA-C192AB953087}" v="14" dt="2024-10-30T11:45:40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6023FE-F226-42BA-AC0F-98510BBECFC5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E885065-0FDC-4948-8464-17AE544591DD}">
      <dgm:prSet/>
      <dgm:spPr/>
      <dgm:t>
        <a:bodyPr/>
        <a:lstStyle/>
        <a:p>
          <a:r>
            <a:rPr lang="nb-NO"/>
            <a:t>Forebygge og redusere sosial ekskludering og utenforskap</a:t>
          </a:r>
          <a:endParaRPr lang="en-US"/>
        </a:p>
      </dgm:t>
    </dgm:pt>
    <dgm:pt modelId="{D3B33682-D776-4068-AF39-D6F3759DEB24}" type="parTrans" cxnId="{88F05DC0-0337-4797-B75A-9AF508416917}">
      <dgm:prSet/>
      <dgm:spPr/>
      <dgm:t>
        <a:bodyPr/>
        <a:lstStyle/>
        <a:p>
          <a:endParaRPr lang="en-US"/>
        </a:p>
      </dgm:t>
    </dgm:pt>
    <dgm:pt modelId="{E93B0192-95C3-4A4B-89D3-D077CFD40743}" type="sibTrans" cxnId="{88F05DC0-0337-4797-B75A-9AF508416917}">
      <dgm:prSet/>
      <dgm:spPr/>
      <dgm:t>
        <a:bodyPr/>
        <a:lstStyle/>
        <a:p>
          <a:endParaRPr lang="en-US"/>
        </a:p>
      </dgm:t>
    </dgm:pt>
    <dgm:pt modelId="{BCB94ADA-58BD-4F00-A08B-1FA603AA2E0E}">
      <dgm:prSet/>
      <dgm:spPr/>
      <dgm:t>
        <a:bodyPr/>
        <a:lstStyle/>
        <a:p>
          <a:r>
            <a:rPr lang="nb-NO"/>
            <a:t>Prioriterte grupper:</a:t>
          </a:r>
          <a:endParaRPr lang="en-US"/>
        </a:p>
      </dgm:t>
    </dgm:pt>
    <dgm:pt modelId="{2C90C08B-5846-4698-BCA6-C82775AD4DBE}" type="parTrans" cxnId="{627AF155-C552-4067-BFEB-CD8423ABE6AF}">
      <dgm:prSet/>
      <dgm:spPr/>
      <dgm:t>
        <a:bodyPr/>
        <a:lstStyle/>
        <a:p>
          <a:endParaRPr lang="en-US"/>
        </a:p>
      </dgm:t>
    </dgm:pt>
    <dgm:pt modelId="{700EB5D8-83B3-44E0-8755-14755E15E2D1}" type="sibTrans" cxnId="{627AF155-C552-4067-BFEB-CD8423ABE6AF}">
      <dgm:prSet/>
      <dgm:spPr/>
      <dgm:t>
        <a:bodyPr/>
        <a:lstStyle/>
        <a:p>
          <a:endParaRPr lang="en-US"/>
        </a:p>
      </dgm:t>
    </dgm:pt>
    <dgm:pt modelId="{BEB1C709-F2D6-4FDD-BF50-A3EBE1CC348A}">
      <dgm:prSet/>
      <dgm:spPr/>
      <dgm:t>
        <a:bodyPr/>
        <a:lstStyle/>
        <a:p>
          <a:r>
            <a:rPr lang="nb-NO"/>
            <a:t>Ungdom</a:t>
          </a:r>
          <a:endParaRPr lang="en-US"/>
        </a:p>
      </dgm:t>
    </dgm:pt>
    <dgm:pt modelId="{D4C61F9F-C887-4BF2-B582-AD9A01C1C09C}" type="parTrans" cxnId="{8643B9FE-FB93-4BEC-93D0-487388E88C92}">
      <dgm:prSet/>
      <dgm:spPr/>
      <dgm:t>
        <a:bodyPr/>
        <a:lstStyle/>
        <a:p>
          <a:endParaRPr lang="en-US"/>
        </a:p>
      </dgm:t>
    </dgm:pt>
    <dgm:pt modelId="{9F234D4D-6FDA-4D88-8B16-E7327289642C}" type="sibTrans" cxnId="{8643B9FE-FB93-4BEC-93D0-487388E88C92}">
      <dgm:prSet/>
      <dgm:spPr/>
      <dgm:t>
        <a:bodyPr/>
        <a:lstStyle/>
        <a:p>
          <a:endParaRPr lang="en-US"/>
        </a:p>
      </dgm:t>
    </dgm:pt>
    <dgm:pt modelId="{EB06DCA7-5881-42C7-82C9-2FDC6E3DFB2C}">
      <dgm:prSet/>
      <dgm:spPr/>
      <dgm:t>
        <a:bodyPr/>
        <a:lstStyle/>
        <a:p>
          <a:r>
            <a:rPr lang="nb-NO"/>
            <a:t>Barnefamilier</a:t>
          </a:r>
          <a:endParaRPr lang="en-US"/>
        </a:p>
      </dgm:t>
    </dgm:pt>
    <dgm:pt modelId="{FDB3887B-A98B-4031-AB86-2B5589B8F16B}" type="parTrans" cxnId="{AF395E3A-D571-4090-88BA-FDC9FDAAEF8F}">
      <dgm:prSet/>
      <dgm:spPr/>
      <dgm:t>
        <a:bodyPr/>
        <a:lstStyle/>
        <a:p>
          <a:endParaRPr lang="en-US"/>
        </a:p>
      </dgm:t>
    </dgm:pt>
    <dgm:pt modelId="{CC162506-7F9C-418D-9EF9-0CBB70793982}" type="sibTrans" cxnId="{AF395E3A-D571-4090-88BA-FDC9FDAAEF8F}">
      <dgm:prSet/>
      <dgm:spPr/>
      <dgm:t>
        <a:bodyPr/>
        <a:lstStyle/>
        <a:p>
          <a:endParaRPr lang="en-US"/>
        </a:p>
      </dgm:t>
    </dgm:pt>
    <dgm:pt modelId="{E30AAD43-3B70-4418-B7E9-E9704C3D0BE0}">
      <dgm:prSet/>
      <dgm:spPr/>
      <dgm:t>
        <a:bodyPr/>
        <a:lstStyle/>
        <a:p>
          <a:r>
            <a:rPr lang="nb-NO"/>
            <a:t>Nedsatt arbeidsevne</a:t>
          </a:r>
          <a:endParaRPr lang="en-US"/>
        </a:p>
      </dgm:t>
    </dgm:pt>
    <dgm:pt modelId="{628E617A-FC17-40D0-9E8C-8C8E291D39BD}" type="parTrans" cxnId="{64FF7ECF-75ED-4439-98DD-A8B7392280B8}">
      <dgm:prSet/>
      <dgm:spPr/>
      <dgm:t>
        <a:bodyPr/>
        <a:lstStyle/>
        <a:p>
          <a:endParaRPr lang="en-US"/>
        </a:p>
      </dgm:t>
    </dgm:pt>
    <dgm:pt modelId="{62F5877D-D2B3-4EC5-A841-C929F9E2F37E}" type="sibTrans" cxnId="{64FF7ECF-75ED-4439-98DD-A8B7392280B8}">
      <dgm:prSet/>
      <dgm:spPr/>
      <dgm:t>
        <a:bodyPr/>
        <a:lstStyle/>
        <a:p>
          <a:endParaRPr lang="en-US"/>
        </a:p>
      </dgm:t>
    </dgm:pt>
    <dgm:pt modelId="{52ED32FA-A516-4E35-A5E2-15B0E7D1B07F}">
      <dgm:prSet/>
      <dgm:spPr/>
      <dgm:t>
        <a:bodyPr/>
        <a:lstStyle/>
        <a:p>
          <a:r>
            <a:rPr lang="nb-NO"/>
            <a:t>Flyktninger</a:t>
          </a:r>
          <a:endParaRPr lang="en-US"/>
        </a:p>
      </dgm:t>
    </dgm:pt>
    <dgm:pt modelId="{69F5F6F9-E954-4ABD-8202-81F8E24292E7}" type="parTrans" cxnId="{F12EE2EB-E650-4C84-A730-B9D66C978676}">
      <dgm:prSet/>
      <dgm:spPr/>
      <dgm:t>
        <a:bodyPr/>
        <a:lstStyle/>
        <a:p>
          <a:endParaRPr lang="en-US"/>
        </a:p>
      </dgm:t>
    </dgm:pt>
    <dgm:pt modelId="{4CA44E73-446F-422B-BD6D-130B67A45A0C}" type="sibTrans" cxnId="{F12EE2EB-E650-4C84-A730-B9D66C978676}">
      <dgm:prSet/>
      <dgm:spPr/>
      <dgm:t>
        <a:bodyPr/>
        <a:lstStyle/>
        <a:p>
          <a:endParaRPr lang="en-US"/>
        </a:p>
      </dgm:t>
    </dgm:pt>
    <dgm:pt modelId="{B583347A-CBE7-45F1-A68D-385BD745B22A}">
      <dgm:prSet/>
      <dgm:spPr/>
      <dgm:t>
        <a:bodyPr/>
        <a:lstStyle/>
        <a:p>
          <a:r>
            <a:rPr lang="nb-NO"/>
            <a:t>Forebygge og redusere barnefattigdom</a:t>
          </a:r>
          <a:endParaRPr lang="en-US"/>
        </a:p>
      </dgm:t>
    </dgm:pt>
    <dgm:pt modelId="{135E9F12-2601-4FAE-B638-790E4FFDF6E0}" type="parTrans" cxnId="{C21D4A98-FBC3-4485-912D-C95B1DAFBB91}">
      <dgm:prSet/>
      <dgm:spPr/>
      <dgm:t>
        <a:bodyPr/>
        <a:lstStyle/>
        <a:p>
          <a:endParaRPr lang="en-US"/>
        </a:p>
      </dgm:t>
    </dgm:pt>
    <dgm:pt modelId="{28A2C514-176E-4929-901E-617CB5330686}" type="sibTrans" cxnId="{C21D4A98-FBC3-4485-912D-C95B1DAFBB91}">
      <dgm:prSet/>
      <dgm:spPr/>
      <dgm:t>
        <a:bodyPr/>
        <a:lstStyle/>
        <a:p>
          <a:endParaRPr lang="en-US"/>
        </a:p>
      </dgm:t>
    </dgm:pt>
    <dgm:pt modelId="{5BBF91D0-0C19-4C42-A779-3D2BB3C9BDB2}">
      <dgm:prSet/>
      <dgm:spPr/>
      <dgm:t>
        <a:bodyPr/>
        <a:lstStyle/>
        <a:p>
          <a:r>
            <a:rPr lang="nb-NO"/>
            <a:t>Samhandling internt og eksternt</a:t>
          </a:r>
          <a:endParaRPr lang="en-US"/>
        </a:p>
      </dgm:t>
    </dgm:pt>
    <dgm:pt modelId="{3E8FC7DA-2644-4DE4-B4B8-24E83529D379}" type="parTrans" cxnId="{8CC8F71E-5DA5-46BC-95D7-FA513C8C3B97}">
      <dgm:prSet/>
      <dgm:spPr/>
      <dgm:t>
        <a:bodyPr/>
        <a:lstStyle/>
        <a:p>
          <a:endParaRPr lang="en-US"/>
        </a:p>
      </dgm:t>
    </dgm:pt>
    <dgm:pt modelId="{0F9A7CC9-B7B8-4105-A272-58C7D81EF18A}" type="sibTrans" cxnId="{8CC8F71E-5DA5-46BC-95D7-FA513C8C3B97}">
      <dgm:prSet/>
      <dgm:spPr/>
      <dgm:t>
        <a:bodyPr/>
        <a:lstStyle/>
        <a:p>
          <a:endParaRPr lang="en-US"/>
        </a:p>
      </dgm:t>
    </dgm:pt>
    <dgm:pt modelId="{14C4D558-57D8-4FF3-AA20-FA80ADBD608A}" type="pres">
      <dgm:prSet presAssocID="{216023FE-F226-42BA-AC0F-98510BBECFC5}" presName="Name0" presStyleCnt="0">
        <dgm:presLayoutVars>
          <dgm:dir/>
          <dgm:animLvl val="lvl"/>
          <dgm:resizeHandles val="exact"/>
        </dgm:presLayoutVars>
      </dgm:prSet>
      <dgm:spPr/>
    </dgm:pt>
    <dgm:pt modelId="{F83FD6F1-4D2A-48FD-8E36-CBF3ADA027C2}" type="pres">
      <dgm:prSet presAssocID="{8E885065-0FDC-4948-8464-17AE544591DD}" presName="linNode" presStyleCnt="0"/>
      <dgm:spPr/>
    </dgm:pt>
    <dgm:pt modelId="{D1224AC1-6184-4CA9-A58D-35529339FEAA}" type="pres">
      <dgm:prSet presAssocID="{8E885065-0FDC-4948-8464-17AE544591DD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2D7EB411-B92C-42F7-83BE-51A10E7403F7}" type="pres">
      <dgm:prSet presAssocID="{8E885065-0FDC-4948-8464-17AE544591DD}" presName="descendantText" presStyleLbl="alignAccFollowNode1" presStyleIdx="0" presStyleCnt="2">
        <dgm:presLayoutVars>
          <dgm:bulletEnabled val="1"/>
        </dgm:presLayoutVars>
      </dgm:prSet>
      <dgm:spPr/>
    </dgm:pt>
    <dgm:pt modelId="{B8F36E12-AD25-40AD-BF9C-D47736C09848}" type="pres">
      <dgm:prSet presAssocID="{E93B0192-95C3-4A4B-89D3-D077CFD40743}" presName="sp" presStyleCnt="0"/>
      <dgm:spPr/>
    </dgm:pt>
    <dgm:pt modelId="{1A02CD60-019A-4BB3-AF85-5DDD494B0C5D}" type="pres">
      <dgm:prSet presAssocID="{B583347A-CBE7-45F1-A68D-385BD745B22A}" presName="linNode" presStyleCnt="0"/>
      <dgm:spPr/>
    </dgm:pt>
    <dgm:pt modelId="{AAD2C37A-D0C7-49EB-ACED-3F812FA9C052}" type="pres">
      <dgm:prSet presAssocID="{B583347A-CBE7-45F1-A68D-385BD745B22A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70EBBCB-4E21-4AD1-8F92-4D6F5A8EE406}" type="pres">
      <dgm:prSet presAssocID="{B583347A-CBE7-45F1-A68D-385BD745B22A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A829507-8271-4D5B-B410-36EAA76FEA7E}" type="presOf" srcId="{216023FE-F226-42BA-AC0F-98510BBECFC5}" destId="{14C4D558-57D8-4FF3-AA20-FA80ADBD608A}" srcOrd="0" destOrd="0" presId="urn:microsoft.com/office/officeart/2005/8/layout/vList5"/>
    <dgm:cxn modelId="{FA2AA513-88F2-4836-A2D8-87FB4B7AC591}" type="presOf" srcId="{E30AAD43-3B70-4418-B7E9-E9704C3D0BE0}" destId="{2D7EB411-B92C-42F7-83BE-51A10E7403F7}" srcOrd="0" destOrd="3" presId="urn:microsoft.com/office/officeart/2005/8/layout/vList5"/>
    <dgm:cxn modelId="{8CC8F71E-5DA5-46BC-95D7-FA513C8C3B97}" srcId="{B583347A-CBE7-45F1-A68D-385BD745B22A}" destId="{5BBF91D0-0C19-4C42-A779-3D2BB3C9BDB2}" srcOrd="0" destOrd="0" parTransId="{3E8FC7DA-2644-4DE4-B4B8-24E83529D379}" sibTransId="{0F9A7CC9-B7B8-4105-A272-58C7D81EF18A}"/>
    <dgm:cxn modelId="{AF395E3A-D571-4090-88BA-FDC9FDAAEF8F}" srcId="{BCB94ADA-58BD-4F00-A08B-1FA603AA2E0E}" destId="{EB06DCA7-5881-42C7-82C9-2FDC6E3DFB2C}" srcOrd="1" destOrd="0" parTransId="{FDB3887B-A98B-4031-AB86-2B5589B8F16B}" sibTransId="{CC162506-7F9C-418D-9EF9-0CBB70793982}"/>
    <dgm:cxn modelId="{EDEA4A54-9E0F-4321-8DF6-E3C84AE1EE73}" type="presOf" srcId="{8E885065-0FDC-4948-8464-17AE544591DD}" destId="{D1224AC1-6184-4CA9-A58D-35529339FEAA}" srcOrd="0" destOrd="0" presId="urn:microsoft.com/office/officeart/2005/8/layout/vList5"/>
    <dgm:cxn modelId="{14D07A54-1B96-40AD-9E85-D3027D9A0959}" type="presOf" srcId="{BCB94ADA-58BD-4F00-A08B-1FA603AA2E0E}" destId="{2D7EB411-B92C-42F7-83BE-51A10E7403F7}" srcOrd="0" destOrd="0" presId="urn:microsoft.com/office/officeart/2005/8/layout/vList5"/>
    <dgm:cxn modelId="{E103E475-9CEB-4C40-9332-2E118045DBD8}" type="presOf" srcId="{B583347A-CBE7-45F1-A68D-385BD745B22A}" destId="{AAD2C37A-D0C7-49EB-ACED-3F812FA9C052}" srcOrd="0" destOrd="0" presId="urn:microsoft.com/office/officeart/2005/8/layout/vList5"/>
    <dgm:cxn modelId="{627AF155-C552-4067-BFEB-CD8423ABE6AF}" srcId="{8E885065-0FDC-4948-8464-17AE544591DD}" destId="{BCB94ADA-58BD-4F00-A08B-1FA603AA2E0E}" srcOrd="0" destOrd="0" parTransId="{2C90C08B-5846-4698-BCA6-C82775AD4DBE}" sibTransId="{700EB5D8-83B3-44E0-8755-14755E15E2D1}"/>
    <dgm:cxn modelId="{BEB3DD79-D039-4676-9102-E2AB1A36574F}" type="presOf" srcId="{52ED32FA-A516-4E35-A5E2-15B0E7D1B07F}" destId="{2D7EB411-B92C-42F7-83BE-51A10E7403F7}" srcOrd="0" destOrd="4" presId="urn:microsoft.com/office/officeart/2005/8/layout/vList5"/>
    <dgm:cxn modelId="{C21D4A98-FBC3-4485-912D-C95B1DAFBB91}" srcId="{216023FE-F226-42BA-AC0F-98510BBECFC5}" destId="{B583347A-CBE7-45F1-A68D-385BD745B22A}" srcOrd="1" destOrd="0" parTransId="{135E9F12-2601-4FAE-B638-790E4FFDF6E0}" sibTransId="{28A2C514-176E-4929-901E-617CB5330686}"/>
    <dgm:cxn modelId="{E00C71A8-4C6B-4A94-BCF3-D7206137C44A}" type="presOf" srcId="{5BBF91D0-0C19-4C42-A779-3D2BB3C9BDB2}" destId="{E70EBBCB-4E21-4AD1-8F92-4D6F5A8EE406}" srcOrd="0" destOrd="0" presId="urn:microsoft.com/office/officeart/2005/8/layout/vList5"/>
    <dgm:cxn modelId="{C14A1EAA-2131-4080-ADC4-A47A6435CB92}" type="presOf" srcId="{EB06DCA7-5881-42C7-82C9-2FDC6E3DFB2C}" destId="{2D7EB411-B92C-42F7-83BE-51A10E7403F7}" srcOrd="0" destOrd="2" presId="urn:microsoft.com/office/officeart/2005/8/layout/vList5"/>
    <dgm:cxn modelId="{88F05DC0-0337-4797-B75A-9AF508416917}" srcId="{216023FE-F226-42BA-AC0F-98510BBECFC5}" destId="{8E885065-0FDC-4948-8464-17AE544591DD}" srcOrd="0" destOrd="0" parTransId="{D3B33682-D776-4068-AF39-D6F3759DEB24}" sibTransId="{E93B0192-95C3-4A4B-89D3-D077CFD40743}"/>
    <dgm:cxn modelId="{64FF7ECF-75ED-4439-98DD-A8B7392280B8}" srcId="{BCB94ADA-58BD-4F00-A08B-1FA603AA2E0E}" destId="{E30AAD43-3B70-4418-B7E9-E9704C3D0BE0}" srcOrd="2" destOrd="0" parTransId="{628E617A-FC17-40D0-9E8C-8C8E291D39BD}" sibTransId="{62F5877D-D2B3-4EC5-A841-C929F9E2F37E}"/>
    <dgm:cxn modelId="{F12EE2EB-E650-4C84-A730-B9D66C978676}" srcId="{BCB94ADA-58BD-4F00-A08B-1FA603AA2E0E}" destId="{52ED32FA-A516-4E35-A5E2-15B0E7D1B07F}" srcOrd="3" destOrd="0" parTransId="{69F5F6F9-E954-4ABD-8202-81F8E24292E7}" sibTransId="{4CA44E73-446F-422B-BD6D-130B67A45A0C}"/>
    <dgm:cxn modelId="{659E8EF0-CD7D-4112-81C7-5F30C3EC2137}" type="presOf" srcId="{BEB1C709-F2D6-4FDD-BF50-A3EBE1CC348A}" destId="{2D7EB411-B92C-42F7-83BE-51A10E7403F7}" srcOrd="0" destOrd="1" presId="urn:microsoft.com/office/officeart/2005/8/layout/vList5"/>
    <dgm:cxn modelId="{8643B9FE-FB93-4BEC-93D0-487388E88C92}" srcId="{BCB94ADA-58BD-4F00-A08B-1FA603AA2E0E}" destId="{BEB1C709-F2D6-4FDD-BF50-A3EBE1CC348A}" srcOrd="0" destOrd="0" parTransId="{D4C61F9F-C887-4BF2-B582-AD9A01C1C09C}" sibTransId="{9F234D4D-6FDA-4D88-8B16-E7327289642C}"/>
    <dgm:cxn modelId="{AC5B2056-2BC5-4A23-94F4-BC4289E5A272}" type="presParOf" srcId="{14C4D558-57D8-4FF3-AA20-FA80ADBD608A}" destId="{F83FD6F1-4D2A-48FD-8E36-CBF3ADA027C2}" srcOrd="0" destOrd="0" presId="urn:microsoft.com/office/officeart/2005/8/layout/vList5"/>
    <dgm:cxn modelId="{78F5E023-809C-40E9-BB68-F3221803FC5A}" type="presParOf" srcId="{F83FD6F1-4D2A-48FD-8E36-CBF3ADA027C2}" destId="{D1224AC1-6184-4CA9-A58D-35529339FEAA}" srcOrd="0" destOrd="0" presId="urn:microsoft.com/office/officeart/2005/8/layout/vList5"/>
    <dgm:cxn modelId="{F2123B8A-85EA-4A75-9B7F-764F29633563}" type="presParOf" srcId="{F83FD6F1-4D2A-48FD-8E36-CBF3ADA027C2}" destId="{2D7EB411-B92C-42F7-83BE-51A10E7403F7}" srcOrd="1" destOrd="0" presId="urn:microsoft.com/office/officeart/2005/8/layout/vList5"/>
    <dgm:cxn modelId="{F430B405-F9D4-481F-BB11-41F05757EB13}" type="presParOf" srcId="{14C4D558-57D8-4FF3-AA20-FA80ADBD608A}" destId="{B8F36E12-AD25-40AD-BF9C-D47736C09848}" srcOrd="1" destOrd="0" presId="urn:microsoft.com/office/officeart/2005/8/layout/vList5"/>
    <dgm:cxn modelId="{2A658ECE-18CF-471E-B35C-5218D065DF1D}" type="presParOf" srcId="{14C4D558-57D8-4FF3-AA20-FA80ADBD608A}" destId="{1A02CD60-019A-4BB3-AF85-5DDD494B0C5D}" srcOrd="2" destOrd="0" presId="urn:microsoft.com/office/officeart/2005/8/layout/vList5"/>
    <dgm:cxn modelId="{8EA6239C-69CE-48F3-956F-614802CB58E7}" type="presParOf" srcId="{1A02CD60-019A-4BB3-AF85-5DDD494B0C5D}" destId="{AAD2C37A-D0C7-49EB-ACED-3F812FA9C052}" srcOrd="0" destOrd="0" presId="urn:microsoft.com/office/officeart/2005/8/layout/vList5"/>
    <dgm:cxn modelId="{6FFA968B-8F2D-4611-8F91-698440E643B5}" type="presParOf" srcId="{1A02CD60-019A-4BB3-AF85-5DDD494B0C5D}" destId="{E70EBBCB-4E21-4AD1-8F92-4D6F5A8EE4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E3ACC7-0FC4-4764-80C9-B77D5F985544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E8B6ED7-27C5-47AD-9FC2-D4A8BF4355E7}">
      <dgm:prSet/>
      <dgm:spPr/>
      <dgm:t>
        <a:bodyPr/>
        <a:lstStyle/>
        <a:p>
          <a:r>
            <a:rPr lang="nb-NO"/>
            <a:t>1. Behovet meldes inn</a:t>
          </a:r>
          <a:endParaRPr lang="en-US"/>
        </a:p>
      </dgm:t>
    </dgm:pt>
    <dgm:pt modelId="{F4254CE6-105C-4B41-9C9C-0AB8F6E567B5}" type="parTrans" cxnId="{02E2B063-F15F-494F-BA93-BCD00E722B55}">
      <dgm:prSet/>
      <dgm:spPr/>
      <dgm:t>
        <a:bodyPr/>
        <a:lstStyle/>
        <a:p>
          <a:endParaRPr lang="en-US"/>
        </a:p>
      </dgm:t>
    </dgm:pt>
    <dgm:pt modelId="{32AF4A6D-D1B5-4580-B78A-6E4231315F04}" type="sibTrans" cxnId="{02E2B063-F15F-494F-BA93-BCD00E722B55}">
      <dgm:prSet/>
      <dgm:spPr/>
      <dgm:t>
        <a:bodyPr/>
        <a:lstStyle/>
        <a:p>
          <a:endParaRPr lang="en-US"/>
        </a:p>
      </dgm:t>
    </dgm:pt>
    <dgm:pt modelId="{33CBA642-DB91-4C0F-BB79-69CFC221D804}">
      <dgm:prSet/>
      <dgm:spPr/>
      <dgm:t>
        <a:bodyPr/>
        <a:lstStyle/>
        <a:p>
          <a:r>
            <a:rPr lang="nb-NO"/>
            <a:t>2. Samtale med den unge og familien</a:t>
          </a:r>
          <a:endParaRPr lang="en-US"/>
        </a:p>
      </dgm:t>
    </dgm:pt>
    <dgm:pt modelId="{C8B52136-6CB1-415C-B737-D691DBE73E8C}" type="parTrans" cxnId="{275523D5-3B30-4C6B-BAEC-C82395B9EF4C}">
      <dgm:prSet/>
      <dgm:spPr/>
      <dgm:t>
        <a:bodyPr/>
        <a:lstStyle/>
        <a:p>
          <a:endParaRPr lang="en-US"/>
        </a:p>
      </dgm:t>
    </dgm:pt>
    <dgm:pt modelId="{C93F071C-E643-43C5-AC91-4274A0EB2856}" type="sibTrans" cxnId="{275523D5-3B30-4C6B-BAEC-C82395B9EF4C}">
      <dgm:prSet/>
      <dgm:spPr/>
      <dgm:t>
        <a:bodyPr/>
        <a:lstStyle/>
        <a:p>
          <a:endParaRPr lang="en-US"/>
        </a:p>
      </dgm:t>
    </dgm:pt>
    <dgm:pt modelId="{45D5E8DB-99E3-454B-A899-8E69B0108EA5}">
      <dgm:prSet/>
      <dgm:spPr/>
      <dgm:t>
        <a:bodyPr/>
        <a:lstStyle/>
        <a:p>
          <a:r>
            <a:rPr lang="nb-NO"/>
            <a:t>3. Avklare behov og ønsket tilbud</a:t>
          </a:r>
          <a:endParaRPr lang="en-US"/>
        </a:p>
      </dgm:t>
    </dgm:pt>
    <dgm:pt modelId="{735B91DE-CA63-4DA2-AB39-2B4BD16918DC}" type="parTrans" cxnId="{57BAF1B0-3D8D-4663-BD7D-403FC94C090C}">
      <dgm:prSet/>
      <dgm:spPr/>
      <dgm:t>
        <a:bodyPr/>
        <a:lstStyle/>
        <a:p>
          <a:endParaRPr lang="en-US"/>
        </a:p>
      </dgm:t>
    </dgm:pt>
    <dgm:pt modelId="{7024A865-15B6-4E0F-95C8-580EEEA13BCB}" type="sibTrans" cxnId="{57BAF1B0-3D8D-4663-BD7D-403FC94C090C}">
      <dgm:prSet/>
      <dgm:spPr/>
      <dgm:t>
        <a:bodyPr/>
        <a:lstStyle/>
        <a:p>
          <a:endParaRPr lang="en-US"/>
        </a:p>
      </dgm:t>
    </dgm:pt>
    <dgm:pt modelId="{CE09B9BF-F51C-4A6F-A688-ECAD7B9F9239}">
      <dgm:prSet/>
      <dgm:spPr/>
      <dgm:t>
        <a:bodyPr/>
        <a:lstStyle/>
        <a:p>
          <a:r>
            <a:rPr lang="nb-NO"/>
            <a:t>4. Etablere nettverk for gjennomføring</a:t>
          </a:r>
          <a:endParaRPr lang="en-US"/>
        </a:p>
      </dgm:t>
    </dgm:pt>
    <dgm:pt modelId="{34F14979-D931-49C4-9788-827B990510E4}" type="parTrans" cxnId="{6725AD66-7842-4B45-8249-96B350671A76}">
      <dgm:prSet/>
      <dgm:spPr/>
      <dgm:t>
        <a:bodyPr/>
        <a:lstStyle/>
        <a:p>
          <a:endParaRPr lang="en-US"/>
        </a:p>
      </dgm:t>
    </dgm:pt>
    <dgm:pt modelId="{E1756B59-E0B3-4EFF-B205-2580D25EEF19}" type="sibTrans" cxnId="{6725AD66-7842-4B45-8249-96B350671A76}">
      <dgm:prSet/>
      <dgm:spPr/>
      <dgm:t>
        <a:bodyPr/>
        <a:lstStyle/>
        <a:p>
          <a:endParaRPr lang="en-US"/>
        </a:p>
      </dgm:t>
    </dgm:pt>
    <dgm:pt modelId="{12B91EDA-0EBD-40C9-923C-C625E0A1DFA2}">
      <dgm:prSet/>
      <dgm:spPr/>
      <dgm:t>
        <a:bodyPr/>
        <a:lstStyle/>
        <a:p>
          <a:r>
            <a:rPr lang="nb-NO"/>
            <a:t>5. Oppfølgingssamtaler </a:t>
          </a:r>
          <a:endParaRPr lang="en-US"/>
        </a:p>
      </dgm:t>
    </dgm:pt>
    <dgm:pt modelId="{F5D58959-2875-4855-95CE-24C9B64019B9}" type="parTrans" cxnId="{5F3393D5-D74E-4847-9E58-80C0E0C91E8C}">
      <dgm:prSet/>
      <dgm:spPr/>
      <dgm:t>
        <a:bodyPr/>
        <a:lstStyle/>
        <a:p>
          <a:endParaRPr lang="en-US"/>
        </a:p>
      </dgm:t>
    </dgm:pt>
    <dgm:pt modelId="{1F25D371-C6A2-4FDF-A62C-ECFF8FA6DAB1}" type="sibTrans" cxnId="{5F3393D5-D74E-4847-9E58-80C0E0C91E8C}">
      <dgm:prSet/>
      <dgm:spPr/>
      <dgm:t>
        <a:bodyPr/>
        <a:lstStyle/>
        <a:p>
          <a:endParaRPr lang="en-US"/>
        </a:p>
      </dgm:t>
    </dgm:pt>
    <dgm:pt modelId="{71F72DE0-92E3-4BE2-8ADC-08CE13370135}" type="pres">
      <dgm:prSet presAssocID="{4EE3ACC7-0FC4-4764-80C9-B77D5F985544}" presName="outerComposite" presStyleCnt="0">
        <dgm:presLayoutVars>
          <dgm:chMax val="5"/>
          <dgm:dir/>
          <dgm:resizeHandles val="exact"/>
        </dgm:presLayoutVars>
      </dgm:prSet>
      <dgm:spPr/>
    </dgm:pt>
    <dgm:pt modelId="{B7093C40-7F3D-44D4-9403-B64B3459F7D9}" type="pres">
      <dgm:prSet presAssocID="{4EE3ACC7-0FC4-4764-80C9-B77D5F985544}" presName="dummyMaxCanvas" presStyleCnt="0">
        <dgm:presLayoutVars/>
      </dgm:prSet>
      <dgm:spPr/>
    </dgm:pt>
    <dgm:pt modelId="{FE37642B-E129-4816-B015-D604B8A42D31}" type="pres">
      <dgm:prSet presAssocID="{4EE3ACC7-0FC4-4764-80C9-B77D5F985544}" presName="FiveNodes_1" presStyleLbl="node1" presStyleIdx="0" presStyleCnt="5">
        <dgm:presLayoutVars>
          <dgm:bulletEnabled val="1"/>
        </dgm:presLayoutVars>
      </dgm:prSet>
      <dgm:spPr/>
    </dgm:pt>
    <dgm:pt modelId="{2B2A6C4E-B96B-4F4A-9393-0DD83F7EBA33}" type="pres">
      <dgm:prSet presAssocID="{4EE3ACC7-0FC4-4764-80C9-B77D5F985544}" presName="FiveNodes_2" presStyleLbl="node1" presStyleIdx="1" presStyleCnt="5">
        <dgm:presLayoutVars>
          <dgm:bulletEnabled val="1"/>
        </dgm:presLayoutVars>
      </dgm:prSet>
      <dgm:spPr/>
    </dgm:pt>
    <dgm:pt modelId="{AF3A1BCD-E478-432E-83BF-1B60AD64B8A6}" type="pres">
      <dgm:prSet presAssocID="{4EE3ACC7-0FC4-4764-80C9-B77D5F985544}" presName="FiveNodes_3" presStyleLbl="node1" presStyleIdx="2" presStyleCnt="5">
        <dgm:presLayoutVars>
          <dgm:bulletEnabled val="1"/>
        </dgm:presLayoutVars>
      </dgm:prSet>
      <dgm:spPr/>
    </dgm:pt>
    <dgm:pt modelId="{A37FADE7-038F-4999-AD6A-887AFD8AD250}" type="pres">
      <dgm:prSet presAssocID="{4EE3ACC7-0FC4-4764-80C9-B77D5F985544}" presName="FiveNodes_4" presStyleLbl="node1" presStyleIdx="3" presStyleCnt="5">
        <dgm:presLayoutVars>
          <dgm:bulletEnabled val="1"/>
        </dgm:presLayoutVars>
      </dgm:prSet>
      <dgm:spPr/>
    </dgm:pt>
    <dgm:pt modelId="{CE5BDC2B-330E-44A9-8373-E1DC201BA3E4}" type="pres">
      <dgm:prSet presAssocID="{4EE3ACC7-0FC4-4764-80C9-B77D5F985544}" presName="FiveNodes_5" presStyleLbl="node1" presStyleIdx="4" presStyleCnt="5">
        <dgm:presLayoutVars>
          <dgm:bulletEnabled val="1"/>
        </dgm:presLayoutVars>
      </dgm:prSet>
      <dgm:spPr/>
    </dgm:pt>
    <dgm:pt modelId="{63AF364D-6750-493B-AA2A-E6AFAE263090}" type="pres">
      <dgm:prSet presAssocID="{4EE3ACC7-0FC4-4764-80C9-B77D5F985544}" presName="FiveConn_1-2" presStyleLbl="fgAccFollowNode1" presStyleIdx="0" presStyleCnt="4">
        <dgm:presLayoutVars>
          <dgm:bulletEnabled val="1"/>
        </dgm:presLayoutVars>
      </dgm:prSet>
      <dgm:spPr/>
    </dgm:pt>
    <dgm:pt modelId="{5A830037-99F8-4200-8A53-7BD61F2F9A9C}" type="pres">
      <dgm:prSet presAssocID="{4EE3ACC7-0FC4-4764-80C9-B77D5F985544}" presName="FiveConn_2-3" presStyleLbl="fgAccFollowNode1" presStyleIdx="1" presStyleCnt="4">
        <dgm:presLayoutVars>
          <dgm:bulletEnabled val="1"/>
        </dgm:presLayoutVars>
      </dgm:prSet>
      <dgm:spPr/>
    </dgm:pt>
    <dgm:pt modelId="{FFD4269B-4420-4EDC-91F3-D0886B98FD54}" type="pres">
      <dgm:prSet presAssocID="{4EE3ACC7-0FC4-4764-80C9-B77D5F985544}" presName="FiveConn_3-4" presStyleLbl="fgAccFollowNode1" presStyleIdx="2" presStyleCnt="4">
        <dgm:presLayoutVars>
          <dgm:bulletEnabled val="1"/>
        </dgm:presLayoutVars>
      </dgm:prSet>
      <dgm:spPr/>
    </dgm:pt>
    <dgm:pt modelId="{5128ACAB-AC49-4735-8937-5001074C73DE}" type="pres">
      <dgm:prSet presAssocID="{4EE3ACC7-0FC4-4764-80C9-B77D5F985544}" presName="FiveConn_4-5" presStyleLbl="fgAccFollowNode1" presStyleIdx="3" presStyleCnt="4">
        <dgm:presLayoutVars>
          <dgm:bulletEnabled val="1"/>
        </dgm:presLayoutVars>
      </dgm:prSet>
      <dgm:spPr/>
    </dgm:pt>
    <dgm:pt modelId="{748128C2-A92C-48FA-A635-95B17365F289}" type="pres">
      <dgm:prSet presAssocID="{4EE3ACC7-0FC4-4764-80C9-B77D5F985544}" presName="FiveNodes_1_text" presStyleLbl="node1" presStyleIdx="4" presStyleCnt="5">
        <dgm:presLayoutVars>
          <dgm:bulletEnabled val="1"/>
        </dgm:presLayoutVars>
      </dgm:prSet>
      <dgm:spPr/>
    </dgm:pt>
    <dgm:pt modelId="{9912EE8C-070A-47DC-B186-18D651431868}" type="pres">
      <dgm:prSet presAssocID="{4EE3ACC7-0FC4-4764-80C9-B77D5F985544}" presName="FiveNodes_2_text" presStyleLbl="node1" presStyleIdx="4" presStyleCnt="5">
        <dgm:presLayoutVars>
          <dgm:bulletEnabled val="1"/>
        </dgm:presLayoutVars>
      </dgm:prSet>
      <dgm:spPr/>
    </dgm:pt>
    <dgm:pt modelId="{02C901D7-BD31-4382-8421-BC1F3DA44003}" type="pres">
      <dgm:prSet presAssocID="{4EE3ACC7-0FC4-4764-80C9-B77D5F985544}" presName="FiveNodes_3_text" presStyleLbl="node1" presStyleIdx="4" presStyleCnt="5">
        <dgm:presLayoutVars>
          <dgm:bulletEnabled val="1"/>
        </dgm:presLayoutVars>
      </dgm:prSet>
      <dgm:spPr/>
    </dgm:pt>
    <dgm:pt modelId="{804F4D0B-DF39-4A8E-8339-B3BF923EF9A8}" type="pres">
      <dgm:prSet presAssocID="{4EE3ACC7-0FC4-4764-80C9-B77D5F985544}" presName="FiveNodes_4_text" presStyleLbl="node1" presStyleIdx="4" presStyleCnt="5">
        <dgm:presLayoutVars>
          <dgm:bulletEnabled val="1"/>
        </dgm:presLayoutVars>
      </dgm:prSet>
      <dgm:spPr/>
    </dgm:pt>
    <dgm:pt modelId="{A5111EC9-BF1E-4193-8619-C4A057F92D79}" type="pres">
      <dgm:prSet presAssocID="{4EE3ACC7-0FC4-4764-80C9-B77D5F98554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6CC2B10-8A71-4F38-94CD-781AF8890C60}" type="presOf" srcId="{BE8B6ED7-27C5-47AD-9FC2-D4A8BF4355E7}" destId="{748128C2-A92C-48FA-A635-95B17365F289}" srcOrd="1" destOrd="0" presId="urn:microsoft.com/office/officeart/2005/8/layout/vProcess5"/>
    <dgm:cxn modelId="{B97B951D-7329-473F-B5A2-5673D8847584}" type="presOf" srcId="{7024A865-15B6-4E0F-95C8-580EEEA13BCB}" destId="{FFD4269B-4420-4EDC-91F3-D0886B98FD54}" srcOrd="0" destOrd="0" presId="urn:microsoft.com/office/officeart/2005/8/layout/vProcess5"/>
    <dgm:cxn modelId="{B1777D40-4F3B-4AA8-A4CB-CCA01C1CE4AD}" type="presOf" srcId="{CE09B9BF-F51C-4A6F-A688-ECAD7B9F9239}" destId="{804F4D0B-DF39-4A8E-8339-B3BF923EF9A8}" srcOrd="1" destOrd="0" presId="urn:microsoft.com/office/officeart/2005/8/layout/vProcess5"/>
    <dgm:cxn modelId="{6FDA425C-CDA5-4D5B-99ED-3E3595BCB400}" type="presOf" srcId="{45D5E8DB-99E3-454B-A899-8E69B0108EA5}" destId="{02C901D7-BD31-4382-8421-BC1F3DA44003}" srcOrd="1" destOrd="0" presId="urn:microsoft.com/office/officeart/2005/8/layout/vProcess5"/>
    <dgm:cxn modelId="{02E2B063-F15F-494F-BA93-BCD00E722B55}" srcId="{4EE3ACC7-0FC4-4764-80C9-B77D5F985544}" destId="{BE8B6ED7-27C5-47AD-9FC2-D4A8BF4355E7}" srcOrd="0" destOrd="0" parTransId="{F4254CE6-105C-4B41-9C9C-0AB8F6E567B5}" sibTransId="{32AF4A6D-D1B5-4580-B78A-6E4231315F04}"/>
    <dgm:cxn modelId="{C4A07666-0D8A-4F68-9E40-355B1AF0FC91}" type="presOf" srcId="{E1756B59-E0B3-4EFF-B205-2580D25EEF19}" destId="{5128ACAB-AC49-4735-8937-5001074C73DE}" srcOrd="0" destOrd="0" presId="urn:microsoft.com/office/officeart/2005/8/layout/vProcess5"/>
    <dgm:cxn modelId="{6725AD66-7842-4B45-8249-96B350671A76}" srcId="{4EE3ACC7-0FC4-4764-80C9-B77D5F985544}" destId="{CE09B9BF-F51C-4A6F-A688-ECAD7B9F9239}" srcOrd="3" destOrd="0" parTransId="{34F14979-D931-49C4-9788-827B990510E4}" sibTransId="{E1756B59-E0B3-4EFF-B205-2580D25EEF19}"/>
    <dgm:cxn modelId="{C85B146E-FCC6-4739-86B5-99ACD0B348B5}" type="presOf" srcId="{12B91EDA-0EBD-40C9-923C-C625E0A1DFA2}" destId="{CE5BDC2B-330E-44A9-8373-E1DC201BA3E4}" srcOrd="0" destOrd="0" presId="urn:microsoft.com/office/officeart/2005/8/layout/vProcess5"/>
    <dgm:cxn modelId="{3F0EC276-84B7-429E-9523-1C2F651D1E3B}" type="presOf" srcId="{BE8B6ED7-27C5-47AD-9FC2-D4A8BF4355E7}" destId="{FE37642B-E129-4816-B015-D604B8A42D31}" srcOrd="0" destOrd="0" presId="urn:microsoft.com/office/officeart/2005/8/layout/vProcess5"/>
    <dgm:cxn modelId="{DAEC0779-1646-46C2-92E8-8C02F61BAE9E}" type="presOf" srcId="{CE09B9BF-F51C-4A6F-A688-ECAD7B9F9239}" destId="{A37FADE7-038F-4999-AD6A-887AFD8AD250}" srcOrd="0" destOrd="0" presId="urn:microsoft.com/office/officeart/2005/8/layout/vProcess5"/>
    <dgm:cxn modelId="{B330F75A-B788-4F37-98DC-57474DFE22F1}" type="presOf" srcId="{C93F071C-E643-43C5-AC91-4274A0EB2856}" destId="{5A830037-99F8-4200-8A53-7BD61F2F9A9C}" srcOrd="0" destOrd="0" presId="urn:microsoft.com/office/officeart/2005/8/layout/vProcess5"/>
    <dgm:cxn modelId="{EAAEDD9D-D841-4591-ADC9-BD1452482B7A}" type="presOf" srcId="{32AF4A6D-D1B5-4580-B78A-6E4231315F04}" destId="{63AF364D-6750-493B-AA2A-E6AFAE263090}" srcOrd="0" destOrd="0" presId="urn:microsoft.com/office/officeart/2005/8/layout/vProcess5"/>
    <dgm:cxn modelId="{B24D00AB-0268-4B51-A58D-8E39915D4DF1}" type="presOf" srcId="{33CBA642-DB91-4C0F-BB79-69CFC221D804}" destId="{9912EE8C-070A-47DC-B186-18D651431868}" srcOrd="1" destOrd="0" presId="urn:microsoft.com/office/officeart/2005/8/layout/vProcess5"/>
    <dgm:cxn modelId="{57BAF1B0-3D8D-4663-BD7D-403FC94C090C}" srcId="{4EE3ACC7-0FC4-4764-80C9-B77D5F985544}" destId="{45D5E8DB-99E3-454B-A899-8E69B0108EA5}" srcOrd="2" destOrd="0" parTransId="{735B91DE-CA63-4DA2-AB39-2B4BD16918DC}" sibTransId="{7024A865-15B6-4E0F-95C8-580EEEA13BCB}"/>
    <dgm:cxn modelId="{CC0F73B1-7BFC-400E-9D2F-DC131466E637}" type="presOf" srcId="{4EE3ACC7-0FC4-4764-80C9-B77D5F985544}" destId="{71F72DE0-92E3-4BE2-8ADC-08CE13370135}" srcOrd="0" destOrd="0" presId="urn:microsoft.com/office/officeart/2005/8/layout/vProcess5"/>
    <dgm:cxn modelId="{599F50CF-E713-4383-AE6C-E2B4E8C2AAFA}" type="presOf" srcId="{33CBA642-DB91-4C0F-BB79-69CFC221D804}" destId="{2B2A6C4E-B96B-4F4A-9393-0DD83F7EBA33}" srcOrd="0" destOrd="0" presId="urn:microsoft.com/office/officeart/2005/8/layout/vProcess5"/>
    <dgm:cxn modelId="{275523D5-3B30-4C6B-BAEC-C82395B9EF4C}" srcId="{4EE3ACC7-0FC4-4764-80C9-B77D5F985544}" destId="{33CBA642-DB91-4C0F-BB79-69CFC221D804}" srcOrd="1" destOrd="0" parTransId="{C8B52136-6CB1-415C-B737-D691DBE73E8C}" sibTransId="{C93F071C-E643-43C5-AC91-4274A0EB2856}"/>
    <dgm:cxn modelId="{5F3393D5-D74E-4847-9E58-80C0E0C91E8C}" srcId="{4EE3ACC7-0FC4-4764-80C9-B77D5F985544}" destId="{12B91EDA-0EBD-40C9-923C-C625E0A1DFA2}" srcOrd="4" destOrd="0" parTransId="{F5D58959-2875-4855-95CE-24C9B64019B9}" sibTransId="{1F25D371-C6A2-4FDF-A62C-ECFF8FA6DAB1}"/>
    <dgm:cxn modelId="{1BA9A4ED-726F-4E04-9573-77BD89E54423}" type="presOf" srcId="{45D5E8DB-99E3-454B-A899-8E69B0108EA5}" destId="{AF3A1BCD-E478-432E-83BF-1B60AD64B8A6}" srcOrd="0" destOrd="0" presId="urn:microsoft.com/office/officeart/2005/8/layout/vProcess5"/>
    <dgm:cxn modelId="{04A5C9F3-010A-4D3D-ACF5-485ED14AAB3F}" type="presOf" srcId="{12B91EDA-0EBD-40C9-923C-C625E0A1DFA2}" destId="{A5111EC9-BF1E-4193-8619-C4A057F92D79}" srcOrd="1" destOrd="0" presId="urn:microsoft.com/office/officeart/2005/8/layout/vProcess5"/>
    <dgm:cxn modelId="{88E62A6A-3B47-4866-AC11-06DE48522A61}" type="presParOf" srcId="{71F72DE0-92E3-4BE2-8ADC-08CE13370135}" destId="{B7093C40-7F3D-44D4-9403-B64B3459F7D9}" srcOrd="0" destOrd="0" presId="urn:microsoft.com/office/officeart/2005/8/layout/vProcess5"/>
    <dgm:cxn modelId="{91E4BF48-4485-4A2F-87E5-E5C20044BAEA}" type="presParOf" srcId="{71F72DE0-92E3-4BE2-8ADC-08CE13370135}" destId="{FE37642B-E129-4816-B015-D604B8A42D31}" srcOrd="1" destOrd="0" presId="urn:microsoft.com/office/officeart/2005/8/layout/vProcess5"/>
    <dgm:cxn modelId="{7FB51ED8-1B9F-4D3A-8663-FD130A128771}" type="presParOf" srcId="{71F72DE0-92E3-4BE2-8ADC-08CE13370135}" destId="{2B2A6C4E-B96B-4F4A-9393-0DD83F7EBA33}" srcOrd="2" destOrd="0" presId="urn:microsoft.com/office/officeart/2005/8/layout/vProcess5"/>
    <dgm:cxn modelId="{CB140852-3AE7-4453-8092-7F59F7F8BC08}" type="presParOf" srcId="{71F72DE0-92E3-4BE2-8ADC-08CE13370135}" destId="{AF3A1BCD-E478-432E-83BF-1B60AD64B8A6}" srcOrd="3" destOrd="0" presId="urn:microsoft.com/office/officeart/2005/8/layout/vProcess5"/>
    <dgm:cxn modelId="{A14DF9C4-636D-4B6D-9E49-21A0E6EE36D9}" type="presParOf" srcId="{71F72DE0-92E3-4BE2-8ADC-08CE13370135}" destId="{A37FADE7-038F-4999-AD6A-887AFD8AD250}" srcOrd="4" destOrd="0" presId="urn:microsoft.com/office/officeart/2005/8/layout/vProcess5"/>
    <dgm:cxn modelId="{4370A323-C586-41DE-9EE7-25793933A772}" type="presParOf" srcId="{71F72DE0-92E3-4BE2-8ADC-08CE13370135}" destId="{CE5BDC2B-330E-44A9-8373-E1DC201BA3E4}" srcOrd="5" destOrd="0" presId="urn:microsoft.com/office/officeart/2005/8/layout/vProcess5"/>
    <dgm:cxn modelId="{A18693CA-D815-468C-B2FC-E4C952C00770}" type="presParOf" srcId="{71F72DE0-92E3-4BE2-8ADC-08CE13370135}" destId="{63AF364D-6750-493B-AA2A-E6AFAE263090}" srcOrd="6" destOrd="0" presId="urn:microsoft.com/office/officeart/2005/8/layout/vProcess5"/>
    <dgm:cxn modelId="{944E78FA-F706-4FAB-B6D1-FD760178424E}" type="presParOf" srcId="{71F72DE0-92E3-4BE2-8ADC-08CE13370135}" destId="{5A830037-99F8-4200-8A53-7BD61F2F9A9C}" srcOrd="7" destOrd="0" presId="urn:microsoft.com/office/officeart/2005/8/layout/vProcess5"/>
    <dgm:cxn modelId="{F4608C12-8F9B-4E6C-8ED2-DB92937D9919}" type="presParOf" srcId="{71F72DE0-92E3-4BE2-8ADC-08CE13370135}" destId="{FFD4269B-4420-4EDC-91F3-D0886B98FD54}" srcOrd="8" destOrd="0" presId="urn:microsoft.com/office/officeart/2005/8/layout/vProcess5"/>
    <dgm:cxn modelId="{A1304099-CBB8-47C3-AF84-B09481B4A5A9}" type="presParOf" srcId="{71F72DE0-92E3-4BE2-8ADC-08CE13370135}" destId="{5128ACAB-AC49-4735-8937-5001074C73DE}" srcOrd="9" destOrd="0" presId="urn:microsoft.com/office/officeart/2005/8/layout/vProcess5"/>
    <dgm:cxn modelId="{6AF5EBEE-6778-4D51-B476-4CDC4276F392}" type="presParOf" srcId="{71F72DE0-92E3-4BE2-8ADC-08CE13370135}" destId="{748128C2-A92C-48FA-A635-95B17365F289}" srcOrd="10" destOrd="0" presId="urn:microsoft.com/office/officeart/2005/8/layout/vProcess5"/>
    <dgm:cxn modelId="{E4E4A812-8037-4A22-AF6C-BA3FD1B990FA}" type="presParOf" srcId="{71F72DE0-92E3-4BE2-8ADC-08CE13370135}" destId="{9912EE8C-070A-47DC-B186-18D651431868}" srcOrd="11" destOrd="0" presId="urn:microsoft.com/office/officeart/2005/8/layout/vProcess5"/>
    <dgm:cxn modelId="{81862C30-2730-489A-8999-3FE7714A904D}" type="presParOf" srcId="{71F72DE0-92E3-4BE2-8ADC-08CE13370135}" destId="{02C901D7-BD31-4382-8421-BC1F3DA44003}" srcOrd="12" destOrd="0" presId="urn:microsoft.com/office/officeart/2005/8/layout/vProcess5"/>
    <dgm:cxn modelId="{810FCA09-07E0-4901-9430-E384827C6750}" type="presParOf" srcId="{71F72DE0-92E3-4BE2-8ADC-08CE13370135}" destId="{804F4D0B-DF39-4A8E-8339-B3BF923EF9A8}" srcOrd="13" destOrd="0" presId="urn:microsoft.com/office/officeart/2005/8/layout/vProcess5"/>
    <dgm:cxn modelId="{3F43AEED-D434-4F62-8B38-15733073C92F}" type="presParOf" srcId="{71F72DE0-92E3-4BE2-8ADC-08CE13370135}" destId="{A5111EC9-BF1E-4193-8619-C4A057F92D7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EB411-B92C-42F7-83BE-51A10E7403F7}">
      <dsp:nvSpPr>
        <dsp:cNvPr id="0" name=""/>
        <dsp:cNvSpPr/>
      </dsp:nvSpPr>
      <dsp:spPr>
        <a:xfrm rot="5400000">
          <a:off x="6291213" y="-2382637"/>
          <a:ext cx="1482880" cy="661896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Prioriterte grupper: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Ungdom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Barnefamilier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Nedsatt arbeidsevne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Flyktninger</a:t>
          </a:r>
          <a:endParaRPr lang="en-US" sz="1600" kern="1200"/>
        </a:p>
      </dsp:txBody>
      <dsp:txXfrm rot="-5400000">
        <a:off x="3723170" y="257794"/>
        <a:ext cx="6546579" cy="1338104"/>
      </dsp:txXfrm>
    </dsp:sp>
    <dsp:sp modelId="{D1224AC1-6184-4CA9-A58D-35529339FEAA}">
      <dsp:nvSpPr>
        <dsp:cNvPr id="0" name=""/>
        <dsp:cNvSpPr/>
      </dsp:nvSpPr>
      <dsp:spPr>
        <a:xfrm>
          <a:off x="0" y="46"/>
          <a:ext cx="3723169" cy="1853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Forebygge og redusere sosial ekskludering og utenforskap</a:t>
          </a:r>
          <a:endParaRPr lang="en-US" sz="2800" kern="1200"/>
        </a:p>
      </dsp:txBody>
      <dsp:txXfrm>
        <a:off x="90485" y="90531"/>
        <a:ext cx="3542199" cy="1672630"/>
      </dsp:txXfrm>
    </dsp:sp>
    <dsp:sp modelId="{E70EBBCB-4E21-4AD1-8F92-4D6F5A8EE406}">
      <dsp:nvSpPr>
        <dsp:cNvPr id="0" name=""/>
        <dsp:cNvSpPr/>
      </dsp:nvSpPr>
      <dsp:spPr>
        <a:xfrm rot="5400000">
          <a:off x="6291213" y="-436357"/>
          <a:ext cx="1482880" cy="661896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Samhandling internt og eksternt</a:t>
          </a:r>
          <a:endParaRPr lang="en-US" sz="1600" kern="1200"/>
        </a:p>
      </dsp:txBody>
      <dsp:txXfrm rot="-5400000">
        <a:off x="3723170" y="2204074"/>
        <a:ext cx="6546579" cy="1338104"/>
      </dsp:txXfrm>
    </dsp:sp>
    <dsp:sp modelId="{AAD2C37A-D0C7-49EB-ACED-3F812FA9C052}">
      <dsp:nvSpPr>
        <dsp:cNvPr id="0" name=""/>
        <dsp:cNvSpPr/>
      </dsp:nvSpPr>
      <dsp:spPr>
        <a:xfrm>
          <a:off x="0" y="1946326"/>
          <a:ext cx="3723169" cy="1853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Forebygge og redusere barnefattigdom</a:t>
          </a:r>
          <a:endParaRPr lang="en-US" sz="2800" kern="1200"/>
        </a:p>
      </dsp:txBody>
      <dsp:txXfrm>
        <a:off x="90485" y="2036811"/>
        <a:ext cx="3542199" cy="1672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7642B-E129-4816-B015-D604B8A42D31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1. Behovet meldes inn</a:t>
          </a:r>
          <a:endParaRPr lang="en-US" sz="3300" kern="1200"/>
        </a:p>
      </dsp:txBody>
      <dsp:txXfrm>
        <a:off x="22940" y="22940"/>
        <a:ext cx="7160195" cy="737360"/>
      </dsp:txXfrm>
    </dsp:sp>
    <dsp:sp modelId="{2B2A6C4E-B96B-4F4A-9393-0DD83F7EBA33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2. Samtale med den unge og familien</a:t>
          </a:r>
          <a:endParaRPr lang="en-US" sz="3300" kern="1200"/>
        </a:p>
      </dsp:txBody>
      <dsp:txXfrm>
        <a:off x="627587" y="914964"/>
        <a:ext cx="6937378" cy="737360"/>
      </dsp:txXfrm>
    </dsp:sp>
    <dsp:sp modelId="{AF3A1BCD-E478-432E-83BF-1B60AD64B8A6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3. Avklare behov og ønsket tilbud</a:t>
          </a:r>
          <a:endParaRPr lang="en-US" sz="3300" kern="1200"/>
        </a:p>
      </dsp:txBody>
      <dsp:txXfrm>
        <a:off x="1232233" y="1806988"/>
        <a:ext cx="6937378" cy="737360"/>
      </dsp:txXfrm>
    </dsp:sp>
    <dsp:sp modelId="{A37FADE7-038F-4999-AD6A-887AFD8AD250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4. Etablere nettverk for gjennomføring</a:t>
          </a:r>
          <a:endParaRPr lang="en-US" sz="3300" kern="1200"/>
        </a:p>
      </dsp:txBody>
      <dsp:txXfrm>
        <a:off x="1836880" y="2699012"/>
        <a:ext cx="6937378" cy="737360"/>
      </dsp:txXfrm>
    </dsp:sp>
    <dsp:sp modelId="{CE5BDC2B-330E-44A9-8373-E1DC201BA3E4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5. Oppfølgingssamtaler </a:t>
          </a:r>
          <a:endParaRPr lang="en-US" sz="3300" kern="1200"/>
        </a:p>
      </dsp:txBody>
      <dsp:txXfrm>
        <a:off x="2441527" y="3591037"/>
        <a:ext cx="6937378" cy="737360"/>
      </dsp:txXfrm>
    </dsp:sp>
    <dsp:sp modelId="{63AF364D-6750-493B-AA2A-E6AFAE263090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5A830037-99F8-4200-8A53-7BD61F2F9A9C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FFD4269B-4420-4EDC-91F3-D0886B98FD54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5128ACAB-AC49-4735-8937-5001074C73DE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7T10:46:36.3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7T11:28:54.4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1 535 24575,'0'-4'0,"0"0"0,1 0 0,-1 0 0,1 1 0,0-1 0,0 0 0,0 1 0,1-1 0,-1 1 0,1 0 0,0-1 0,0 1 0,0 0 0,3-3 0,3-4 0,1 2 0,19-16 0,12-12 0,-29 24 0,0 1 0,1 0 0,1 1 0,-1 0 0,19-10 0,-1 4 0,45-19 0,12-7 0,-81 39 0,-1 0 0,1 0 0,-1 0 0,0-1 0,0 0 0,0 0 0,-1-1 0,1 1 0,-1-1 0,5-7 0,-6 8 0,1-1 0,-1 1 0,1-1 0,0 1 0,0 0 0,1 1 0,-1-1 0,1 1 0,0 0 0,0 0 0,0 0 0,0 1 0,5-3 0,22-3 0,18-6 0,1 3 0,91-10 0,-118 19 0,38-9 0,-40 6 0,1 1 0,24-1 0,48 6 0,-53 0 0,1-1 0,73-11 0,-68 4 0,53-1 0,-57 5 0,53-8 0,28-1 0,-82 11 0,169 3 0,-108 20 0,-75-17 0,-1 2 0,0 0 0,-1 2 0,0 1 0,49 26 0,-48-22 0,-14-9 0,0 0 0,1 0 0,24 3 0,-21-4 0,-1 0 0,21 8 0,32 10 0,-54-18 0,0 1 0,0 0 0,-1 1 0,1 1 0,24 14 0,-22-9 0,1-2 0,38 16 0,-33-16 0,34 20 0,-35-16 0,-3-3 0,0 2 0,-1 0 0,17 17 0,-26-23 0,0 0 0,0 0 0,0-1 0,1 0 0,0 0 0,14 4 0,19 9 0,0 5 0,48 23 0,-79-41 0,1-1 0,0 0 0,0-1 0,27 4 0,11 1 0,0 2 0,-1 3 0,55 22 0,-62-21 0,68 28 0,-58-22 0,106 29 0,173 26 0,-245-56 0,53 10 0,-116-28 0,32 0 0,-39-2 0,0 0 0,0 2 0,0 0 0,20 5 0,-16-2 0,-1-2 0,1 0 0,27 0 0,-2 0 0,-30-1 0,-1 1 0,1 0 0,-1 2 0,0 0 0,0 0 0,0 2 0,-1 0 0,1 0 0,-2 2 0,26 18 0,-15-10 0,0-2 0,0 0 0,37 13 0,-40-19 0,-1 1 0,0 1 0,-1 0 0,0 2 0,-1 0 0,25 23 0,-37-30 0,0 0 0,1-1 0,-1 0 0,1 0 0,0 0 0,13 5 0,9 5 0,-17-7 0,0 1 0,-1 1 0,14 12 0,23 19 0,-4-13 0,63 30 0,-97-51 0,1 0 0,-2 1 0,1 0 0,13 14 0,2 1 0,-9-10 0,1-2 0,1 0 0,0 0 0,40 14 0,-10-4 0,-5-2 0,1-1 0,49 12 0,34-2 0,49 13 0,165 40 0,-328-78 0,97 23 0,-85-21 0,-18-3 0,0-1 0,-1 1 0,1 0 0,0 1 0,-1 0 0,1 0 0,8 5 0,4 5 0,-7-5 0,-1 0 0,1 0 0,-1 1 0,-1 1 0,1 0 0,-2 0 0,1 1 0,12 19 0,-17-22 0,0 0 0,15 15 0,5 6 0,18 23 0,-26-32 0,23 33 0,-34-42 0,0 0 0,1-1 0,0 0 0,1 0 0,0-1 0,0 0 0,20 14 0,-22-17 0,0 0 0,0 1 0,0 0 0,-1 0 0,0 0 0,0 1 0,-1 0 0,0 1 0,-1-1 0,5 11 0,-1-3 0,17 25 0,1-3 0,-2 2 0,22 50 0,6 9 0,-13-42 0,-26-41 0,-2 1 0,11 19 0,-2-1 0,1-2 0,46 56 0,-58-78 0,-2-3 0,-1 0 0,0 0 0,0 1 0,-1 0 0,7 14 0,4 14 0,-9-22 0,-1 0 0,0 1 0,-1 0 0,0 0 0,-1 1 0,2 25 0,-7 60 0,2 24 0,1-115 0,1-1 0,0 0 0,0 1 0,1-1 0,1-1 0,0 1 0,0-1 0,1 1 0,9 11 0,16 29 0,-19-24 0,2-1 0,0-1 0,1 0 0,1 0 0,2-2 0,23 25 0,-30-37 0,16 16 0,1-1 0,1-1 0,45 29 0,-71-52 0,6 5 0,0 0 0,1-1 0,-1-1 0,1 1 0,0-2 0,0 1 0,0-1 0,14 2 0,-4-3 0,-1 2 0,0 0 0,0 1 0,0 1 0,-1 0 0,0 2 0,0 0 0,0 1 0,-1 1 0,30 23 0,-40-27 0,1-1 0,0 1 0,1-2 0,-1 1 0,1-1 0,0 0 0,15 4 0,3-2 0,36 5 0,41 11 0,-79-18 0,-1 1 0,0 1 0,26 10 0,2 1 0,-3-2 0,-13-4 0,1-1 0,57 8 0,152 9 0,-160-15 0,-45-6 0,59 3 0,-90-10 0,0 1 0,1 1 0,-1-1 0,1 2 0,-1 0 0,0 0 0,0 0 0,18 8 0,71 32 0,137 39 0,-200-69 0,-23-6 0,1-2 0,0 0 0,25 4 0,47 9 0,-48-9 0,-19-2 0,0 0 0,-1 0 0,32 18 0,-26-12 0,26 8 0,-30-13 0,-7-2 0,0-1 0,0 0 0,27 3 0,-30-5 0,-1-1 0,1 1 0,-1 0 0,0 1 0,0 0 0,0 1 0,0 0 0,13 8 0,3 1 0,29 10 0,24 12 0,-68-30 0,0-1 0,0 0 0,1-1 0,0 0 0,-1 0 0,1-1 0,21 1 0,82-4 0,-54-1 0,-26 2 0,-15-1 0,0 0 0,0 2 0,0 0 0,0 2 0,21 4 0,-20-2 0,0-1 0,1-1 0,30 0 0,-3 0 0,-1 7-95,-33-6-1175,4 1-5556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7T10:46:36.3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7T11:28:54.4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1 535 24575,'0'-4'0,"0"0"0,1 0 0,-1 0 0,1 1 0,0-1 0,0 0 0,0 1 0,1-1 0,-1 1 0,1 0 0,0-1 0,0 1 0,0 0 0,3-3 0,3-4 0,1 2 0,19-16 0,12-12 0,-29 24 0,0 1 0,1 0 0,1 1 0,-1 0 0,19-10 0,-1 4 0,45-19 0,12-7 0,-81 39 0,-1 0 0,1 0 0,-1 0 0,0-1 0,0 0 0,0 0 0,-1-1 0,1 1 0,-1-1 0,5-7 0,-6 8 0,1-1 0,-1 1 0,1-1 0,0 1 0,0 0 0,1 1 0,-1-1 0,1 1 0,0 0 0,0 0 0,0 0 0,0 1 0,5-3 0,22-3 0,18-6 0,1 3 0,91-10 0,-118 19 0,38-9 0,-40 6 0,1 1 0,24-1 0,48 6 0,-53 0 0,1-1 0,73-11 0,-68 4 0,53-1 0,-57 5 0,53-8 0,28-1 0,-82 11 0,169 3 0,-108 20 0,-75-17 0,-1 2 0,0 0 0,-1 2 0,0 1 0,49 26 0,-48-22 0,-14-9 0,0 0 0,1 0 0,24 3 0,-21-4 0,-1 0 0,21 8 0,32 10 0,-54-18 0,0 1 0,0 0 0,-1 1 0,1 1 0,24 14 0,-22-9 0,1-2 0,38 16 0,-33-16 0,34 20 0,-35-16 0,-3-3 0,0 2 0,-1 0 0,17 17 0,-26-23 0,0 0 0,0 0 0,0-1 0,1 0 0,0 0 0,14 4 0,19 9 0,0 5 0,48 23 0,-79-41 0,1-1 0,0 0 0,0-1 0,27 4 0,11 1 0,0 2 0,-1 3 0,55 22 0,-62-21 0,68 28 0,-58-22 0,106 29 0,173 26 0,-245-56 0,53 10 0,-116-28 0,32 0 0,-39-2 0,0 0 0,0 2 0,0 0 0,20 5 0,-16-2 0,-1-2 0,1 0 0,27 0 0,-2 0 0,-30-1 0,-1 1 0,1 0 0,-1 2 0,0 0 0,0 0 0,0 2 0,-1 0 0,1 0 0,-2 2 0,26 18 0,-15-10 0,0-2 0,0 0 0,37 13 0,-40-19 0,-1 1 0,0 1 0,-1 0 0,0 2 0,-1 0 0,25 23 0,-37-30 0,0 0 0,1-1 0,-1 0 0,1 0 0,0 0 0,13 5 0,9 5 0,-17-7 0,0 1 0,-1 1 0,14 12 0,23 19 0,-4-13 0,63 30 0,-97-51 0,1 0 0,-2 1 0,1 0 0,13 14 0,2 1 0,-9-10 0,1-2 0,1 0 0,0 0 0,40 14 0,-10-4 0,-5-2 0,1-1 0,49 12 0,34-2 0,49 13 0,165 40 0,-328-78 0,97 23 0,-85-21 0,-18-3 0,0-1 0,-1 1 0,1 0 0,0 1 0,-1 0 0,1 0 0,8 5 0,4 5 0,-7-5 0,-1 0 0,1 0 0,-1 1 0,-1 1 0,1 0 0,-2 0 0,1 1 0,12 19 0,-17-22 0,0 0 0,15 15 0,5 6 0,18 23 0,-26-32 0,23 33 0,-34-42 0,0 0 0,1-1 0,0 0 0,1 0 0,0-1 0,0 0 0,20 14 0,-22-17 0,0 0 0,0 1 0,0 0 0,-1 0 0,0 0 0,0 1 0,-1 0 0,0 1 0,-1-1 0,5 11 0,-1-3 0,17 25 0,1-3 0,-2 2 0,22 50 0,6 9 0,-13-42 0,-26-41 0,-2 1 0,11 19 0,-2-1 0,1-2 0,46 56 0,-58-78 0,-2-3 0,-1 0 0,0 0 0,0 1 0,-1 0 0,7 14 0,4 14 0,-9-22 0,-1 0 0,0 1 0,-1 0 0,0 0 0,-1 1 0,2 25 0,-7 60 0,2 24 0,1-115 0,1-1 0,0 0 0,0 1 0,1-1 0,1-1 0,0 1 0,0-1 0,1 1 0,9 11 0,16 29 0,-19-24 0,2-1 0,0-1 0,1 0 0,1 0 0,2-2 0,23 25 0,-30-37 0,16 16 0,1-1 0,1-1 0,45 29 0,-71-52 0,6 5 0,0 0 0,1-1 0,-1-1 0,1 1 0,0-2 0,0 1 0,0-1 0,14 2 0,-4-3 0,-1 2 0,0 0 0,0 1 0,0 1 0,-1 0 0,0 2 0,0 0 0,0 1 0,-1 1 0,30 23 0,-40-27 0,1-1 0,0 1 0,1-2 0,-1 1 0,1-1 0,0 0 0,15 4 0,3-2 0,36 5 0,41 11 0,-79-18 0,-1 1 0,0 1 0,26 10 0,2 1 0,-3-2 0,-13-4 0,1-1 0,57 8 0,152 9 0,-160-15 0,-45-6 0,59 3 0,-90-10 0,0 1 0,1 1 0,-1-1 0,1 2 0,-1 0 0,0 0 0,0 0 0,18 8 0,71 32 0,137 39 0,-200-69 0,-23-6 0,1-2 0,0 0 0,25 4 0,47 9 0,-48-9 0,-19-2 0,0 0 0,-1 0 0,32 18 0,-26-12 0,26 8 0,-30-13 0,-7-2 0,0-1 0,0 0 0,27 3 0,-30-5 0,-1-1 0,1 1 0,-1 0 0,0 1 0,0 0 0,0 1 0,0 0 0,13 8 0,3 1 0,29 10 0,24 12 0,-68-30 0,0-1 0,0 0 0,1-1 0,0 0 0,-1 0 0,1-1 0,21 1 0,82-4 0,-54-1 0,-26 2 0,-15-1 0,0 0 0,0 2 0,0 0 0,0 2 0,21 4 0,-20-2 0,0-1 0,1-1 0,30 0 0,-3 0 0,-1 7-95,-33-6-1175,4 1-5556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4C74B-36B4-45CE-9D9F-3069E29F50E0}" type="datetimeFigureOut">
              <a:rPr lang="nb-NO" smtClean="0"/>
              <a:t>30.10.2024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FEF5C-CA81-4C5A-8577-95B9A50AD9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14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FEF5C-CA81-4C5A-8577-95B9A50AD9E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0500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68F9-EBCA-40BE-A215-3C56BCA1B3D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9063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 vi av </a:t>
            </a:r>
            <a:r>
              <a:rPr lang="en-US" err="1">
                <a:cs typeface="Calibri"/>
              </a:rPr>
              <a:t>fritidstilbud</a:t>
            </a:r>
            <a:r>
              <a:rPr lang="en-US">
                <a:cs typeface="Calibri"/>
              </a:rPr>
              <a:t> for barn/</a:t>
            </a:r>
            <a:r>
              <a:rPr lang="en-US" err="1">
                <a:cs typeface="Calibri"/>
              </a:rPr>
              <a:t>unge</a:t>
            </a:r>
            <a:r>
              <a:rPr lang="en-US">
                <a:cs typeface="Calibri"/>
              </a:rPr>
              <a:t>?</a:t>
            </a:r>
            <a:br>
              <a:rPr lang="en-US">
                <a:cs typeface="+mn-lt"/>
              </a:rPr>
            </a:br>
            <a:br>
              <a:rPr lang="en-US">
                <a:cs typeface="+mn-lt"/>
              </a:rPr>
            </a:br>
            <a:r>
              <a:rPr lang="en-US" err="1">
                <a:cs typeface="Calibri"/>
              </a:rPr>
              <a:t>Involvere</a:t>
            </a:r>
            <a:r>
              <a:rPr lang="en-US">
                <a:cs typeface="Calibri"/>
              </a:rPr>
              <a:t> barn/</a:t>
            </a:r>
            <a:r>
              <a:rPr lang="en-US" err="1">
                <a:cs typeface="Calibri"/>
              </a:rPr>
              <a:t>unge</a:t>
            </a:r>
          </a:p>
          <a:p>
            <a:br>
              <a:rPr lang="en-US">
                <a:cs typeface="+mn-lt"/>
              </a:rPr>
            </a:br>
            <a:br>
              <a:rPr lang="en-US">
                <a:cs typeface="+mn-lt"/>
              </a:rPr>
            </a:b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BEF6-EE13-4FE6-A961-77BA995248B5}" type="slidenum"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758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Bufdir-midler</a:t>
            </a:r>
            <a:r>
              <a:rPr lang="en-US">
                <a:latin typeface="Calibri"/>
                <a:cs typeface="Calibri"/>
              </a:rPr>
              <a:t>: </a:t>
            </a:r>
            <a:r>
              <a:rPr lang="en-US" err="1">
                <a:latin typeface="Calibri"/>
                <a:cs typeface="Calibri"/>
              </a:rPr>
              <a:t>Tilskudd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inkludering</a:t>
            </a:r>
            <a:r>
              <a:rPr lang="en-US">
                <a:latin typeface="Calibri"/>
                <a:cs typeface="Calibri"/>
              </a:rPr>
              <a:t> av barn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unge</a:t>
            </a:r>
            <a:r>
              <a:rPr lang="en-US">
                <a:latin typeface="Calibri"/>
                <a:cs typeface="Calibri"/>
              </a:rPr>
              <a:t>. </a:t>
            </a:r>
            <a:r>
              <a:rPr lang="en-US" err="1">
                <a:latin typeface="Calibri"/>
                <a:cs typeface="Calibri"/>
              </a:rPr>
              <a:t>Etablering</a:t>
            </a:r>
            <a:r>
              <a:rPr lang="en-US">
                <a:latin typeface="Calibri"/>
                <a:cs typeface="Calibri"/>
              </a:rPr>
              <a:t> av </a:t>
            </a:r>
            <a:r>
              <a:rPr lang="en-US" err="1">
                <a:latin typeface="Calibri"/>
                <a:cs typeface="Calibri"/>
              </a:rPr>
              <a:t>åpne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møteplasser</a:t>
            </a:r>
            <a:r>
              <a:rPr lang="en-US">
                <a:latin typeface="Calibri"/>
                <a:cs typeface="Calibri"/>
              </a:rPr>
              <a:t>: </a:t>
            </a:r>
            <a:r>
              <a:rPr lang="en-US" err="1">
                <a:latin typeface="Calibri"/>
                <a:cs typeface="Calibri"/>
              </a:rPr>
              <a:t>kr</a:t>
            </a:r>
            <a:r>
              <a:rPr lang="en-US">
                <a:latin typeface="Calibri"/>
                <a:cs typeface="Calibri"/>
              </a:rPr>
              <a:t> 1.134.000 ,-</a:t>
            </a:r>
            <a:br>
              <a:rPr lang="en-US">
                <a:latin typeface="Calibri"/>
                <a:cs typeface="Calibri"/>
              </a:rPr>
            </a:br>
            <a:br>
              <a:rPr lang="en-US">
                <a:latin typeface="Calibri"/>
                <a:cs typeface="Calibri"/>
              </a:rPr>
            </a:br>
            <a:r>
              <a:rPr lang="en-US" err="1">
                <a:latin typeface="Calibri"/>
                <a:cs typeface="Calibri"/>
              </a:rPr>
              <a:t>Idrettsparken</a:t>
            </a:r>
            <a:r>
              <a:rPr lang="en-US">
                <a:latin typeface="Calibri"/>
                <a:cs typeface="Calibri"/>
              </a:rPr>
              <a:t> – </a:t>
            </a:r>
            <a:r>
              <a:rPr lang="en-US" err="1">
                <a:latin typeface="Calibri"/>
                <a:cs typeface="Calibri"/>
              </a:rPr>
              <a:t>klubbhuset</a:t>
            </a:r>
            <a:r>
              <a:rPr lang="en-US">
                <a:latin typeface="Calibri"/>
                <a:cs typeface="Calibri"/>
              </a:rPr>
              <a:t>: </a:t>
            </a:r>
            <a:r>
              <a:rPr lang="en-US" err="1">
                <a:latin typeface="Calibri"/>
                <a:cs typeface="Calibri"/>
              </a:rPr>
              <a:t>aktivitetshus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FEF5C-CA81-4C5A-8577-95B9A50AD9E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8498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God </a:t>
            </a:r>
            <a:r>
              <a:rPr lang="en-US" err="1">
                <a:latin typeface="Calibri"/>
                <a:cs typeface="Calibri"/>
              </a:rPr>
              <a:t>oppvekst</a:t>
            </a:r>
            <a:br>
              <a:rPr lang="en-US">
                <a:latin typeface="Calibri"/>
                <a:cs typeface="Calibri"/>
              </a:rPr>
            </a:br>
            <a:r>
              <a:rPr lang="en-US" err="1">
                <a:latin typeface="Calibri"/>
                <a:cs typeface="Calibri"/>
              </a:rPr>
              <a:t>Involvere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ungdom</a:t>
            </a:r>
            <a:r>
              <a:rPr lang="en-US">
                <a:latin typeface="Calibri"/>
                <a:cs typeface="Calibri"/>
              </a:rPr>
              <a:t> I </a:t>
            </a:r>
            <a:r>
              <a:rPr lang="en-US" err="1">
                <a:latin typeface="Calibri"/>
                <a:cs typeface="Calibri"/>
              </a:rPr>
              <a:t>beslutningsprosesser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la de delta </a:t>
            </a:r>
            <a:r>
              <a:rPr lang="en-US" err="1">
                <a:latin typeface="Calibri"/>
                <a:cs typeface="Calibri"/>
              </a:rPr>
              <a:t>aktivt</a:t>
            </a:r>
            <a:r>
              <a:rPr lang="en-US">
                <a:latin typeface="Calibri"/>
                <a:cs typeface="Calibri"/>
              </a:rPr>
              <a:t> I  </a:t>
            </a:r>
            <a:r>
              <a:rPr lang="en-US" err="1">
                <a:latin typeface="Calibri"/>
                <a:cs typeface="Calibri"/>
              </a:rPr>
              <a:t>utvikling</a:t>
            </a:r>
            <a:r>
              <a:rPr lang="en-US">
                <a:latin typeface="Calibri"/>
                <a:cs typeface="Calibri"/>
              </a:rPr>
              <a:t> av </a:t>
            </a:r>
            <a:r>
              <a:rPr lang="en-US" err="1">
                <a:latin typeface="Calibri"/>
                <a:cs typeface="Calibri"/>
              </a:rPr>
              <a:t>tilbud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tiltak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i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kommunen</a:t>
            </a:r>
            <a:r>
              <a:rPr lang="en-US">
                <a:latin typeface="Calibri"/>
                <a:cs typeface="Calibri"/>
              </a:rPr>
              <a:t>. </a:t>
            </a:r>
            <a:br>
              <a:rPr lang="en-US">
                <a:cs typeface="+mn-lt"/>
              </a:rPr>
            </a:br>
            <a:r>
              <a:rPr lang="en-US" err="1">
                <a:latin typeface="Calibri"/>
                <a:cs typeface="Calibri"/>
              </a:rPr>
              <a:t>Styrke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ungdomsrådets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rolle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FEF5C-CA81-4C5A-8577-95B9A50AD9EF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0923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Nye boligprosjekter på Søberg og Lundamo kan trekke familier ut av bygda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24B26-BB8E-4A35-92C9-1B6553D1833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940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029AD-51E2-C1D3-5EA2-E6AB2158A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FFDDAFF-3E4F-0FB6-D863-86EFF5C97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359B88C-8638-724B-90D9-60D314E62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2E75757-343F-D7D8-17FC-10F69B965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FEF5C-CA81-4C5A-8577-95B9A50AD9E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544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68F9-EBCA-40BE-A215-3C56BCA1B3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840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68F9-EBCA-40BE-A215-3C56BCA1B3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07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68F9-EBCA-40BE-A215-3C56BCA1B3D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24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68F9-EBCA-40BE-A215-3C56BCA1B3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21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68F9-EBCA-40BE-A215-3C56BCA1B3D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271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68F9-EBCA-40BE-A215-3C56BCA1B3D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336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68F9-EBCA-40BE-A215-3C56BCA1B3D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721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microsoft.com/office/2007/relationships/hdphoto" Target="../media/hdphoto7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emside - d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E82EDC7F-89CE-41E9-ACE8-FE1C86EFEA66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995CD7E8-47D6-44C6-BB30-26897C9D2C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0" b="98400" l="9222" r="95101">
                        <a14:foregroundMark x1="66571" y1="4200" x2="66571" y2="4200"/>
                        <a14:foregroundMark x1="95101" y1="23000" x2="95101" y2="23000"/>
                        <a14:foregroundMark x1="94813" y1="79600" x2="94813" y2="79600"/>
                        <a14:foregroundMark x1="56196" y1="94000" x2="56196" y2="94000"/>
                        <a14:foregroundMark x1="59366" y1="98400" x2="59366" y2="98400"/>
                        <a14:foregroundMark x1="9222" y1="52600" x2="9222" y2="52600"/>
                        <a14:foregroundMark x1="89049" y1="16200" x2="89049" y2="1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144636"/>
            <a:ext cx="3784185" cy="545271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2A3C6A-B20C-422E-A82A-8A1BA9B5BD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2430932" cy="14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3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055441" y="535582"/>
            <a:ext cx="10081119" cy="703282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1055441" y="1628800"/>
            <a:ext cx="10081119" cy="3971380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06E7934D-312A-4194-A2D0-E212A7A58B33}"/>
              </a:ext>
            </a:extLst>
          </p:cNvPr>
          <p:cNvGrpSpPr/>
          <p:nvPr userDrawn="1"/>
        </p:nvGrpSpPr>
        <p:grpSpPr>
          <a:xfrm>
            <a:off x="47328" y="5901404"/>
            <a:ext cx="12107756" cy="965663"/>
            <a:chOff x="47328" y="5901404"/>
            <a:chExt cx="12107756" cy="965663"/>
          </a:xfrm>
        </p:grpSpPr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05797C1D-C9CB-40B5-B9E0-9289A0A9D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8" y="5901404"/>
              <a:ext cx="4032448" cy="943593"/>
            </a:xfrm>
            <a:prstGeom prst="rect">
              <a:avLst/>
            </a:prstGeom>
          </p:spPr>
        </p:pic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11247357-5A9F-4243-946A-E71881375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583" y="5920796"/>
              <a:ext cx="4032448" cy="943593"/>
            </a:xfrm>
            <a:prstGeom prst="rect">
              <a:avLst/>
            </a:prstGeom>
          </p:spPr>
        </p:pic>
        <p:pic>
          <p:nvPicPr>
            <p:cNvPr id="21" name="Bilde 20">
              <a:extLst>
                <a:ext uri="{FF2B5EF4-FFF2-40B4-BE49-F238E27FC236}">
                  <a16:creationId xmlns:a16="http://schemas.microsoft.com/office/drawing/2014/main" id="{501CBF9A-2DE6-4F4A-A9E4-994FF7DEAF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2636" y="5923474"/>
              <a:ext cx="4032448" cy="943593"/>
            </a:xfrm>
            <a:prstGeom prst="rect">
              <a:avLst/>
            </a:prstGeom>
          </p:spPr>
        </p:pic>
      </p:grp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8B7F4BC2-EB69-45CA-A4AB-8F341388F15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C382A387-8754-4A12-92C3-E1F98AE8B786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72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5440" y="604831"/>
            <a:ext cx="10081120" cy="631844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440" y="1600201"/>
            <a:ext cx="5040560" cy="3989039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1"/>
          </p:nvPr>
        </p:nvSpPr>
        <p:spPr>
          <a:xfrm>
            <a:off x="6438900" y="1585921"/>
            <a:ext cx="4697660" cy="4057659"/>
          </a:xfrm>
          <a:ln>
            <a:noFill/>
          </a:ln>
        </p:spPr>
        <p:txBody>
          <a:bodyPr rtlCol="0">
            <a:normAutofit/>
          </a:bodyPr>
          <a:lstStyle/>
          <a:p>
            <a:pPr lvl="0"/>
            <a:r>
              <a:rPr lang="nb-NO" noProof="0"/>
              <a:t>Klikk på ikonet for å legge til et bilde</a:t>
            </a:r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2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C382A387-8754-4A12-92C3-E1F98AE8B786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66A8E34-299E-4FB5-870D-6CAAC5E93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799435"/>
            <a:ext cx="1593304" cy="92204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463B64B3-85AF-4076-A24C-10C923DAF6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580"/>
            <a:ext cx="842808" cy="12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52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5440" y="595436"/>
            <a:ext cx="10081120" cy="631844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440" y="1600201"/>
            <a:ext cx="5040560" cy="3989039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1"/>
          </p:nvPr>
        </p:nvSpPr>
        <p:spPr>
          <a:xfrm>
            <a:off x="6438900" y="1585921"/>
            <a:ext cx="4697660" cy="4003319"/>
          </a:xfrm>
          <a:ln>
            <a:noFill/>
          </a:ln>
        </p:spPr>
        <p:txBody>
          <a:bodyPr rtlCol="0">
            <a:normAutofit/>
          </a:bodyPr>
          <a:lstStyle/>
          <a:p>
            <a:pPr lvl="0"/>
            <a:r>
              <a:rPr lang="nb-NO" noProof="0"/>
              <a:t>Klikk på ikonet for å legge til et bilde</a:t>
            </a:r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2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C382A387-8754-4A12-92C3-E1F98AE8B786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E0BE4481-5000-446C-AE10-E9E7E4B107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9000" l="206" r="98763">
                        <a14:foregroundMark x1="8454" y1="49200" x2="8454" y2="49200"/>
                        <a14:foregroundMark x1="5155" y1="64800" x2="5155" y2="64800"/>
                        <a14:foregroundMark x1="1856" y1="70200" x2="1856" y2="70200"/>
                        <a14:foregroundMark x1="15670" y1="94600" x2="15670" y2="94600"/>
                        <a14:foregroundMark x1="24536" y1="99000" x2="24536" y2="99000"/>
                        <a14:foregroundMark x1="93402" y1="92800" x2="93402" y2="92800"/>
                        <a14:foregroundMark x1="94845" y1="11000" x2="94845" y2="11000"/>
                        <a14:foregroundMark x1="98969" y1="14400" x2="98969" y2="14400"/>
                        <a14:foregroundMark x1="58969" y1="3000" x2="58969" y2="3000"/>
                        <a14:foregroundMark x1="206" y1="72800" x2="206" y2="72800"/>
                        <a14:foregroundMark x1="0" y1="72200" x2="0" y2="72200"/>
                        <a14:backgroundMark x1="68247" y1="72200" x2="68247" y2="72200"/>
                        <a14:backgroundMark x1="74639" y1="73400" x2="74639" y2="73400"/>
                        <a14:backgroundMark x1="79381" y1="75200" x2="79381" y2="75200"/>
                        <a14:backgroundMark x1="206" y1="72000" x2="206" y2="72000"/>
                        <a14:backgroundMark x1="206" y1="72600" x2="206" y2="72600"/>
                        <a14:backgroundMark x1="0" y1="73000" x2="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729017"/>
            <a:ext cx="1008112" cy="103929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66A8E34-299E-4FB5-870D-6CAAC5E935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799435"/>
            <a:ext cx="1593304" cy="9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3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5440" y="595436"/>
            <a:ext cx="10081120" cy="631844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440" y="1600201"/>
            <a:ext cx="5040560" cy="3989039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1"/>
          </p:nvPr>
        </p:nvSpPr>
        <p:spPr>
          <a:xfrm>
            <a:off x="6438900" y="1585921"/>
            <a:ext cx="4697660" cy="4003319"/>
          </a:xfrm>
          <a:ln>
            <a:noFill/>
          </a:ln>
        </p:spPr>
        <p:txBody>
          <a:bodyPr rtlCol="0">
            <a:normAutofit/>
          </a:bodyPr>
          <a:lstStyle/>
          <a:p>
            <a:pPr lvl="0"/>
            <a:r>
              <a:rPr lang="nb-NO" noProof="0"/>
              <a:t>Klikk på ikonet for å legge til et bilde</a:t>
            </a:r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2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C382A387-8754-4A12-92C3-E1F98AE8B786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E0BE4481-5000-446C-AE10-E9E7E4B107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9000" l="206" r="98763">
                        <a14:foregroundMark x1="8454" y1="49200" x2="8454" y2="49200"/>
                        <a14:foregroundMark x1="5155" y1="64800" x2="5155" y2="64800"/>
                        <a14:foregroundMark x1="1856" y1="70200" x2="1856" y2="70200"/>
                        <a14:foregroundMark x1="15670" y1="94600" x2="15670" y2="94600"/>
                        <a14:foregroundMark x1="24536" y1="99000" x2="24536" y2="99000"/>
                        <a14:foregroundMark x1="93402" y1="92800" x2="93402" y2="92800"/>
                        <a14:foregroundMark x1="94845" y1="11000" x2="94845" y2="11000"/>
                        <a14:foregroundMark x1="98969" y1="14400" x2="98969" y2="14400"/>
                        <a14:foregroundMark x1="58969" y1="3000" x2="58969" y2="3000"/>
                        <a14:foregroundMark x1="206" y1="72800" x2="206" y2="72800"/>
                        <a14:foregroundMark x1="0" y1="72200" x2="0" y2="72200"/>
                        <a14:backgroundMark x1="68247" y1="72200" x2="68247" y2="72200"/>
                        <a14:backgroundMark x1="74639" y1="73400" x2="74639" y2="73400"/>
                        <a14:backgroundMark x1="79381" y1="75200" x2="79381" y2="75200"/>
                        <a14:backgroundMark x1="206" y1="72000" x2="206" y2="72000"/>
                        <a14:backgroundMark x1="206" y1="72600" x2="206" y2="72600"/>
                        <a14:backgroundMark x1="0" y1="73000" x2="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729017"/>
            <a:ext cx="1008112" cy="103929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66A8E34-299E-4FB5-870D-6CAAC5E935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799435"/>
            <a:ext cx="1593304" cy="9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92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5440" y="595436"/>
            <a:ext cx="10081120" cy="631844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440" y="1600201"/>
            <a:ext cx="5040560" cy="3989039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1"/>
          </p:nvPr>
        </p:nvSpPr>
        <p:spPr>
          <a:xfrm>
            <a:off x="6438900" y="1585921"/>
            <a:ext cx="4697660" cy="4003319"/>
          </a:xfrm>
          <a:ln>
            <a:noFill/>
          </a:ln>
        </p:spPr>
        <p:txBody>
          <a:bodyPr rtlCol="0">
            <a:normAutofit/>
          </a:bodyPr>
          <a:lstStyle/>
          <a:p>
            <a:pPr lvl="0"/>
            <a:r>
              <a:rPr lang="nb-NO" noProof="0"/>
              <a:t>Klikk på ikonet for å legge til et bilde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4D62475D-55AC-4818-ADAD-B5BFD1115A4A}"/>
              </a:ext>
            </a:extLst>
          </p:cNvPr>
          <p:cNvGrpSpPr/>
          <p:nvPr userDrawn="1"/>
        </p:nvGrpSpPr>
        <p:grpSpPr>
          <a:xfrm>
            <a:off x="47328" y="5901404"/>
            <a:ext cx="12107756" cy="965663"/>
            <a:chOff x="47328" y="5901404"/>
            <a:chExt cx="12107756" cy="965663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56E54AD2-69F6-4C31-86F2-2AFEE3BB1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8" y="5901404"/>
              <a:ext cx="4032448" cy="943593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D8A25F62-36CB-433A-8CDC-96CD0183F3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583" y="5920796"/>
              <a:ext cx="4032448" cy="943593"/>
            </a:xfrm>
            <a:prstGeom prst="rect">
              <a:avLst/>
            </a:prstGeom>
          </p:spPr>
        </p:pic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2BA7199B-1381-4555-A521-3998068C9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2636" y="5923474"/>
              <a:ext cx="4032448" cy="943593"/>
            </a:xfrm>
            <a:prstGeom prst="rect">
              <a:avLst/>
            </a:prstGeom>
          </p:spPr>
        </p:pic>
      </p:grp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2CDB7E1F-89EE-4950-AADA-F478AE5CE86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C382A387-8754-4A12-92C3-E1F98AE8B786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6256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97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3546E3C-4C68-46A6-A0E7-EB641669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B9166-13AE-4185-9D1C-FF1931F5273E}" type="datetimeFigureOut">
              <a:rPr lang="nb-NO" smtClean="0"/>
              <a:pPr>
                <a:defRPr/>
              </a:pPr>
              <a:t>30.10.2024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CC12CB3-F84E-4B64-9877-19847193F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2072CCB-2B8F-45E2-87AF-672AB007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FFCF7-35D4-4983-98A1-F7439708EC91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73B831A3-6A1C-43C0-A401-DF7A53580C96}"/>
              </a:ext>
            </a:extLst>
          </p:cNvPr>
          <p:cNvCxnSpPr>
            <a:cxnSpLocks/>
          </p:cNvCxnSpPr>
          <p:nvPr userDrawn="1"/>
        </p:nvCxnSpPr>
        <p:spPr>
          <a:xfrm>
            <a:off x="0" y="4068763"/>
            <a:ext cx="645604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E64378FB-AE2C-4F51-BD9B-DA1E2EFC2BCB}"/>
              </a:ext>
            </a:extLst>
          </p:cNvPr>
          <p:cNvCxnSpPr/>
          <p:nvPr userDrawn="1"/>
        </p:nvCxnSpPr>
        <p:spPr>
          <a:xfrm>
            <a:off x="9880600" y="4049713"/>
            <a:ext cx="231140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Frihåndsform 25">
            <a:extLst>
              <a:ext uri="{FF2B5EF4-FFF2-40B4-BE49-F238E27FC236}">
                <a16:creationId xmlns:a16="http://schemas.microsoft.com/office/drawing/2014/main" id="{883684BE-B811-47DF-BEB2-9AF3229519DA}"/>
              </a:ext>
            </a:extLst>
          </p:cNvPr>
          <p:cNvSpPr/>
          <p:nvPr userDrawn="1"/>
        </p:nvSpPr>
        <p:spPr>
          <a:xfrm rot="15721484">
            <a:off x="9461035" y="4352032"/>
            <a:ext cx="1138238" cy="483435"/>
          </a:xfrm>
          <a:custGeom>
            <a:avLst/>
            <a:gdLst>
              <a:gd name="connsiteX0" fmla="*/ 2978331 w 2978331"/>
              <a:gd name="connsiteY0" fmla="*/ 548640 h 1489165"/>
              <a:gd name="connsiteX1" fmla="*/ 2272937 w 2978331"/>
              <a:gd name="connsiteY1" fmla="*/ 548640 h 1489165"/>
              <a:gd name="connsiteX2" fmla="*/ 2299063 w 2978331"/>
              <a:gd name="connsiteY2" fmla="*/ 470263 h 1489165"/>
              <a:gd name="connsiteX3" fmla="*/ 2129245 w 2978331"/>
              <a:gd name="connsiteY3" fmla="*/ 418011 h 1489165"/>
              <a:gd name="connsiteX4" fmla="*/ 2011680 w 2978331"/>
              <a:gd name="connsiteY4" fmla="*/ 483325 h 1489165"/>
              <a:gd name="connsiteX5" fmla="*/ 1763485 w 2978331"/>
              <a:gd name="connsiteY5" fmla="*/ 496388 h 1489165"/>
              <a:gd name="connsiteX6" fmla="*/ 1815737 w 2978331"/>
              <a:gd name="connsiteY6" fmla="*/ 418011 h 1489165"/>
              <a:gd name="connsiteX7" fmla="*/ 1685108 w 2978331"/>
              <a:gd name="connsiteY7" fmla="*/ 287383 h 1489165"/>
              <a:gd name="connsiteX8" fmla="*/ 1815737 w 2978331"/>
              <a:gd name="connsiteY8" fmla="*/ 378823 h 1489165"/>
              <a:gd name="connsiteX9" fmla="*/ 1959428 w 2978331"/>
              <a:gd name="connsiteY9" fmla="*/ 391885 h 1489165"/>
              <a:gd name="connsiteX10" fmla="*/ 2050868 w 2978331"/>
              <a:gd name="connsiteY10" fmla="*/ 339634 h 1489165"/>
              <a:gd name="connsiteX11" fmla="*/ 1985554 w 2978331"/>
              <a:gd name="connsiteY11" fmla="*/ 195943 h 1489165"/>
              <a:gd name="connsiteX12" fmla="*/ 1737360 w 2978331"/>
              <a:gd name="connsiteY12" fmla="*/ 65314 h 1489165"/>
              <a:gd name="connsiteX13" fmla="*/ 1554480 w 2978331"/>
              <a:gd name="connsiteY13" fmla="*/ 13063 h 1489165"/>
              <a:gd name="connsiteX14" fmla="*/ 1436914 w 2978331"/>
              <a:gd name="connsiteY14" fmla="*/ 0 h 1489165"/>
              <a:gd name="connsiteX15" fmla="*/ 1293223 w 2978331"/>
              <a:gd name="connsiteY15" fmla="*/ 52251 h 1489165"/>
              <a:gd name="connsiteX16" fmla="*/ 1188720 w 2978331"/>
              <a:gd name="connsiteY16" fmla="*/ 169817 h 1489165"/>
              <a:gd name="connsiteX17" fmla="*/ 888274 w 2978331"/>
              <a:gd name="connsiteY17" fmla="*/ 91440 h 1489165"/>
              <a:gd name="connsiteX18" fmla="*/ 561703 w 2978331"/>
              <a:gd name="connsiteY18" fmla="*/ 78377 h 1489165"/>
              <a:gd name="connsiteX19" fmla="*/ 274320 w 2978331"/>
              <a:gd name="connsiteY19" fmla="*/ 169817 h 1489165"/>
              <a:gd name="connsiteX20" fmla="*/ 209005 w 2978331"/>
              <a:gd name="connsiteY20" fmla="*/ 391885 h 1489165"/>
              <a:gd name="connsiteX21" fmla="*/ 222068 w 2978331"/>
              <a:gd name="connsiteY21" fmla="*/ 718457 h 1489165"/>
              <a:gd name="connsiteX22" fmla="*/ 0 w 2978331"/>
              <a:gd name="connsiteY22" fmla="*/ 600891 h 1489165"/>
              <a:gd name="connsiteX23" fmla="*/ 130628 w 2978331"/>
              <a:gd name="connsiteY23" fmla="*/ 1489165 h 1489165"/>
              <a:gd name="connsiteX24" fmla="*/ 209005 w 2978331"/>
              <a:gd name="connsiteY24" fmla="*/ 1123405 h 1489165"/>
              <a:gd name="connsiteX25" fmla="*/ 378823 w 2978331"/>
              <a:gd name="connsiteY25" fmla="*/ 1162594 h 1489165"/>
              <a:gd name="connsiteX26" fmla="*/ 248194 w 2978331"/>
              <a:gd name="connsiteY26" fmla="*/ 1345474 h 1489165"/>
              <a:gd name="connsiteX27" fmla="*/ 1084217 w 2978331"/>
              <a:gd name="connsiteY27" fmla="*/ 1410788 h 1489165"/>
              <a:gd name="connsiteX28" fmla="*/ 849085 w 2978331"/>
              <a:gd name="connsiteY28" fmla="*/ 1293223 h 1489165"/>
              <a:gd name="connsiteX29" fmla="*/ 1201783 w 2978331"/>
              <a:gd name="connsiteY29" fmla="*/ 1058091 h 1489165"/>
              <a:gd name="connsiteX30" fmla="*/ 1031965 w 2978331"/>
              <a:gd name="connsiteY30" fmla="*/ 744583 h 1489165"/>
              <a:gd name="connsiteX31" fmla="*/ 1632857 w 2978331"/>
              <a:gd name="connsiteY31" fmla="*/ 574765 h 1489165"/>
              <a:gd name="connsiteX32" fmla="*/ 2103120 w 2978331"/>
              <a:gd name="connsiteY32" fmla="*/ 679268 h 1489165"/>
              <a:gd name="connsiteX33" fmla="*/ 2272937 w 2978331"/>
              <a:gd name="connsiteY33" fmla="*/ 522514 h 1489165"/>
              <a:gd name="connsiteX34" fmla="*/ 2272937 w 2978331"/>
              <a:gd name="connsiteY34" fmla="*/ 522514 h 1489165"/>
              <a:gd name="connsiteX35" fmla="*/ 2272937 w 2978331"/>
              <a:gd name="connsiteY35" fmla="*/ 522514 h 1489165"/>
              <a:gd name="connsiteX0" fmla="*/ 2978331 w 2978331"/>
              <a:gd name="connsiteY0" fmla="*/ 548640 h 1489165"/>
              <a:gd name="connsiteX1" fmla="*/ 2272937 w 2978331"/>
              <a:gd name="connsiteY1" fmla="*/ 548640 h 1489165"/>
              <a:gd name="connsiteX2" fmla="*/ 2299063 w 2978331"/>
              <a:gd name="connsiteY2" fmla="*/ 470263 h 1489165"/>
              <a:gd name="connsiteX3" fmla="*/ 2129245 w 2978331"/>
              <a:gd name="connsiteY3" fmla="*/ 418011 h 1489165"/>
              <a:gd name="connsiteX4" fmla="*/ 2011680 w 2978331"/>
              <a:gd name="connsiteY4" fmla="*/ 483325 h 1489165"/>
              <a:gd name="connsiteX5" fmla="*/ 1763485 w 2978331"/>
              <a:gd name="connsiteY5" fmla="*/ 496388 h 1489165"/>
              <a:gd name="connsiteX6" fmla="*/ 1815737 w 2978331"/>
              <a:gd name="connsiteY6" fmla="*/ 418011 h 1489165"/>
              <a:gd name="connsiteX7" fmla="*/ 1685108 w 2978331"/>
              <a:gd name="connsiteY7" fmla="*/ 287383 h 1489165"/>
              <a:gd name="connsiteX8" fmla="*/ 1815737 w 2978331"/>
              <a:gd name="connsiteY8" fmla="*/ 378823 h 1489165"/>
              <a:gd name="connsiteX9" fmla="*/ 1959428 w 2978331"/>
              <a:gd name="connsiteY9" fmla="*/ 391885 h 1489165"/>
              <a:gd name="connsiteX10" fmla="*/ 2050868 w 2978331"/>
              <a:gd name="connsiteY10" fmla="*/ 339634 h 1489165"/>
              <a:gd name="connsiteX11" fmla="*/ 1985554 w 2978331"/>
              <a:gd name="connsiteY11" fmla="*/ 195943 h 1489165"/>
              <a:gd name="connsiteX12" fmla="*/ 1737360 w 2978331"/>
              <a:gd name="connsiteY12" fmla="*/ 65314 h 1489165"/>
              <a:gd name="connsiteX13" fmla="*/ 1554480 w 2978331"/>
              <a:gd name="connsiteY13" fmla="*/ 13063 h 1489165"/>
              <a:gd name="connsiteX14" fmla="*/ 1436914 w 2978331"/>
              <a:gd name="connsiteY14" fmla="*/ 0 h 1489165"/>
              <a:gd name="connsiteX15" fmla="*/ 1293223 w 2978331"/>
              <a:gd name="connsiteY15" fmla="*/ 52251 h 1489165"/>
              <a:gd name="connsiteX16" fmla="*/ 1188720 w 2978331"/>
              <a:gd name="connsiteY16" fmla="*/ 169817 h 1489165"/>
              <a:gd name="connsiteX17" fmla="*/ 888274 w 2978331"/>
              <a:gd name="connsiteY17" fmla="*/ 91440 h 1489165"/>
              <a:gd name="connsiteX18" fmla="*/ 561703 w 2978331"/>
              <a:gd name="connsiteY18" fmla="*/ 78377 h 1489165"/>
              <a:gd name="connsiteX19" fmla="*/ 274320 w 2978331"/>
              <a:gd name="connsiteY19" fmla="*/ 169817 h 1489165"/>
              <a:gd name="connsiteX20" fmla="*/ 209005 w 2978331"/>
              <a:gd name="connsiteY20" fmla="*/ 391885 h 1489165"/>
              <a:gd name="connsiteX21" fmla="*/ 222068 w 2978331"/>
              <a:gd name="connsiteY21" fmla="*/ 718457 h 1489165"/>
              <a:gd name="connsiteX22" fmla="*/ 0 w 2978331"/>
              <a:gd name="connsiteY22" fmla="*/ 600891 h 1489165"/>
              <a:gd name="connsiteX23" fmla="*/ 130628 w 2978331"/>
              <a:gd name="connsiteY23" fmla="*/ 1489165 h 1489165"/>
              <a:gd name="connsiteX24" fmla="*/ 209005 w 2978331"/>
              <a:gd name="connsiteY24" fmla="*/ 1123405 h 1489165"/>
              <a:gd name="connsiteX25" fmla="*/ 378823 w 2978331"/>
              <a:gd name="connsiteY25" fmla="*/ 1162594 h 1489165"/>
              <a:gd name="connsiteX26" fmla="*/ 248194 w 2978331"/>
              <a:gd name="connsiteY26" fmla="*/ 1345474 h 1489165"/>
              <a:gd name="connsiteX27" fmla="*/ 1084217 w 2978331"/>
              <a:gd name="connsiteY27" fmla="*/ 1410788 h 1489165"/>
              <a:gd name="connsiteX28" fmla="*/ 849085 w 2978331"/>
              <a:gd name="connsiteY28" fmla="*/ 1293223 h 1489165"/>
              <a:gd name="connsiteX29" fmla="*/ 1201783 w 2978331"/>
              <a:gd name="connsiteY29" fmla="*/ 1058091 h 1489165"/>
              <a:gd name="connsiteX30" fmla="*/ 1031965 w 2978331"/>
              <a:gd name="connsiteY30" fmla="*/ 744583 h 1489165"/>
              <a:gd name="connsiteX31" fmla="*/ 1632857 w 2978331"/>
              <a:gd name="connsiteY31" fmla="*/ 574765 h 1489165"/>
              <a:gd name="connsiteX32" fmla="*/ 2103120 w 2978331"/>
              <a:gd name="connsiteY32" fmla="*/ 679268 h 1489165"/>
              <a:gd name="connsiteX33" fmla="*/ 2272937 w 2978331"/>
              <a:gd name="connsiteY33" fmla="*/ 522514 h 1489165"/>
              <a:gd name="connsiteX34" fmla="*/ 2272937 w 2978331"/>
              <a:gd name="connsiteY34" fmla="*/ 522514 h 1489165"/>
              <a:gd name="connsiteX35" fmla="*/ 2272937 w 2978331"/>
              <a:gd name="connsiteY35" fmla="*/ 522514 h 1489165"/>
              <a:gd name="connsiteX0" fmla="*/ 2272937 w 2299063"/>
              <a:gd name="connsiteY0" fmla="*/ 548640 h 1489165"/>
              <a:gd name="connsiteX1" fmla="*/ 2299063 w 2299063"/>
              <a:gd name="connsiteY1" fmla="*/ 470263 h 1489165"/>
              <a:gd name="connsiteX2" fmla="*/ 2129245 w 2299063"/>
              <a:gd name="connsiteY2" fmla="*/ 418011 h 1489165"/>
              <a:gd name="connsiteX3" fmla="*/ 2011680 w 2299063"/>
              <a:gd name="connsiteY3" fmla="*/ 483325 h 1489165"/>
              <a:gd name="connsiteX4" fmla="*/ 1763485 w 2299063"/>
              <a:gd name="connsiteY4" fmla="*/ 496388 h 1489165"/>
              <a:gd name="connsiteX5" fmla="*/ 1815737 w 2299063"/>
              <a:gd name="connsiteY5" fmla="*/ 418011 h 1489165"/>
              <a:gd name="connsiteX6" fmla="*/ 1685108 w 2299063"/>
              <a:gd name="connsiteY6" fmla="*/ 287383 h 1489165"/>
              <a:gd name="connsiteX7" fmla="*/ 1815737 w 2299063"/>
              <a:gd name="connsiteY7" fmla="*/ 378823 h 1489165"/>
              <a:gd name="connsiteX8" fmla="*/ 1959428 w 2299063"/>
              <a:gd name="connsiteY8" fmla="*/ 391885 h 1489165"/>
              <a:gd name="connsiteX9" fmla="*/ 2050868 w 2299063"/>
              <a:gd name="connsiteY9" fmla="*/ 339634 h 1489165"/>
              <a:gd name="connsiteX10" fmla="*/ 1985554 w 2299063"/>
              <a:gd name="connsiteY10" fmla="*/ 195943 h 1489165"/>
              <a:gd name="connsiteX11" fmla="*/ 1737360 w 2299063"/>
              <a:gd name="connsiteY11" fmla="*/ 65314 h 1489165"/>
              <a:gd name="connsiteX12" fmla="*/ 1554480 w 2299063"/>
              <a:gd name="connsiteY12" fmla="*/ 13063 h 1489165"/>
              <a:gd name="connsiteX13" fmla="*/ 1436914 w 2299063"/>
              <a:gd name="connsiteY13" fmla="*/ 0 h 1489165"/>
              <a:gd name="connsiteX14" fmla="*/ 1293223 w 2299063"/>
              <a:gd name="connsiteY14" fmla="*/ 52251 h 1489165"/>
              <a:gd name="connsiteX15" fmla="*/ 1188720 w 2299063"/>
              <a:gd name="connsiteY15" fmla="*/ 169817 h 1489165"/>
              <a:gd name="connsiteX16" fmla="*/ 888274 w 2299063"/>
              <a:gd name="connsiteY16" fmla="*/ 91440 h 1489165"/>
              <a:gd name="connsiteX17" fmla="*/ 561703 w 2299063"/>
              <a:gd name="connsiteY17" fmla="*/ 78377 h 1489165"/>
              <a:gd name="connsiteX18" fmla="*/ 274320 w 2299063"/>
              <a:gd name="connsiteY18" fmla="*/ 169817 h 1489165"/>
              <a:gd name="connsiteX19" fmla="*/ 209005 w 2299063"/>
              <a:gd name="connsiteY19" fmla="*/ 391885 h 1489165"/>
              <a:gd name="connsiteX20" fmla="*/ 222068 w 2299063"/>
              <a:gd name="connsiteY20" fmla="*/ 718457 h 1489165"/>
              <a:gd name="connsiteX21" fmla="*/ 0 w 2299063"/>
              <a:gd name="connsiteY21" fmla="*/ 600891 h 1489165"/>
              <a:gd name="connsiteX22" fmla="*/ 130628 w 2299063"/>
              <a:gd name="connsiteY22" fmla="*/ 1489165 h 1489165"/>
              <a:gd name="connsiteX23" fmla="*/ 209005 w 2299063"/>
              <a:gd name="connsiteY23" fmla="*/ 1123405 h 1489165"/>
              <a:gd name="connsiteX24" fmla="*/ 378823 w 2299063"/>
              <a:gd name="connsiteY24" fmla="*/ 1162594 h 1489165"/>
              <a:gd name="connsiteX25" fmla="*/ 248194 w 2299063"/>
              <a:gd name="connsiteY25" fmla="*/ 1345474 h 1489165"/>
              <a:gd name="connsiteX26" fmla="*/ 1084217 w 2299063"/>
              <a:gd name="connsiteY26" fmla="*/ 1410788 h 1489165"/>
              <a:gd name="connsiteX27" fmla="*/ 849085 w 2299063"/>
              <a:gd name="connsiteY27" fmla="*/ 1293223 h 1489165"/>
              <a:gd name="connsiteX28" fmla="*/ 1201783 w 2299063"/>
              <a:gd name="connsiteY28" fmla="*/ 1058091 h 1489165"/>
              <a:gd name="connsiteX29" fmla="*/ 1031965 w 2299063"/>
              <a:gd name="connsiteY29" fmla="*/ 744583 h 1489165"/>
              <a:gd name="connsiteX30" fmla="*/ 1632857 w 2299063"/>
              <a:gd name="connsiteY30" fmla="*/ 574765 h 1489165"/>
              <a:gd name="connsiteX31" fmla="*/ 2103120 w 2299063"/>
              <a:gd name="connsiteY31" fmla="*/ 679268 h 1489165"/>
              <a:gd name="connsiteX32" fmla="*/ 2272937 w 2299063"/>
              <a:gd name="connsiteY32" fmla="*/ 522514 h 1489165"/>
              <a:gd name="connsiteX33" fmla="*/ 2272937 w 2299063"/>
              <a:gd name="connsiteY33" fmla="*/ 522514 h 1489165"/>
              <a:gd name="connsiteX34" fmla="*/ 2272937 w 2299063"/>
              <a:gd name="connsiteY34" fmla="*/ 522514 h 1489165"/>
              <a:gd name="connsiteX0" fmla="*/ 2598385 w 2598385"/>
              <a:gd name="connsiteY0" fmla="*/ 476185 h 1489165"/>
              <a:gd name="connsiteX1" fmla="*/ 2299063 w 2598385"/>
              <a:gd name="connsiteY1" fmla="*/ 470263 h 1489165"/>
              <a:gd name="connsiteX2" fmla="*/ 2129245 w 2598385"/>
              <a:gd name="connsiteY2" fmla="*/ 418011 h 1489165"/>
              <a:gd name="connsiteX3" fmla="*/ 2011680 w 2598385"/>
              <a:gd name="connsiteY3" fmla="*/ 483325 h 1489165"/>
              <a:gd name="connsiteX4" fmla="*/ 1763485 w 2598385"/>
              <a:gd name="connsiteY4" fmla="*/ 496388 h 1489165"/>
              <a:gd name="connsiteX5" fmla="*/ 1815737 w 2598385"/>
              <a:gd name="connsiteY5" fmla="*/ 418011 h 1489165"/>
              <a:gd name="connsiteX6" fmla="*/ 1685108 w 2598385"/>
              <a:gd name="connsiteY6" fmla="*/ 287383 h 1489165"/>
              <a:gd name="connsiteX7" fmla="*/ 1815737 w 2598385"/>
              <a:gd name="connsiteY7" fmla="*/ 378823 h 1489165"/>
              <a:gd name="connsiteX8" fmla="*/ 1959428 w 2598385"/>
              <a:gd name="connsiteY8" fmla="*/ 391885 h 1489165"/>
              <a:gd name="connsiteX9" fmla="*/ 2050868 w 2598385"/>
              <a:gd name="connsiteY9" fmla="*/ 339634 h 1489165"/>
              <a:gd name="connsiteX10" fmla="*/ 1985554 w 2598385"/>
              <a:gd name="connsiteY10" fmla="*/ 195943 h 1489165"/>
              <a:gd name="connsiteX11" fmla="*/ 1737360 w 2598385"/>
              <a:gd name="connsiteY11" fmla="*/ 65314 h 1489165"/>
              <a:gd name="connsiteX12" fmla="*/ 1554480 w 2598385"/>
              <a:gd name="connsiteY12" fmla="*/ 13063 h 1489165"/>
              <a:gd name="connsiteX13" fmla="*/ 1436914 w 2598385"/>
              <a:gd name="connsiteY13" fmla="*/ 0 h 1489165"/>
              <a:gd name="connsiteX14" fmla="*/ 1293223 w 2598385"/>
              <a:gd name="connsiteY14" fmla="*/ 52251 h 1489165"/>
              <a:gd name="connsiteX15" fmla="*/ 1188720 w 2598385"/>
              <a:gd name="connsiteY15" fmla="*/ 169817 h 1489165"/>
              <a:gd name="connsiteX16" fmla="*/ 888274 w 2598385"/>
              <a:gd name="connsiteY16" fmla="*/ 91440 h 1489165"/>
              <a:gd name="connsiteX17" fmla="*/ 561703 w 2598385"/>
              <a:gd name="connsiteY17" fmla="*/ 78377 h 1489165"/>
              <a:gd name="connsiteX18" fmla="*/ 274320 w 2598385"/>
              <a:gd name="connsiteY18" fmla="*/ 169817 h 1489165"/>
              <a:gd name="connsiteX19" fmla="*/ 209005 w 2598385"/>
              <a:gd name="connsiteY19" fmla="*/ 391885 h 1489165"/>
              <a:gd name="connsiteX20" fmla="*/ 222068 w 2598385"/>
              <a:gd name="connsiteY20" fmla="*/ 718457 h 1489165"/>
              <a:gd name="connsiteX21" fmla="*/ 0 w 2598385"/>
              <a:gd name="connsiteY21" fmla="*/ 600891 h 1489165"/>
              <a:gd name="connsiteX22" fmla="*/ 130628 w 2598385"/>
              <a:gd name="connsiteY22" fmla="*/ 1489165 h 1489165"/>
              <a:gd name="connsiteX23" fmla="*/ 209005 w 2598385"/>
              <a:gd name="connsiteY23" fmla="*/ 1123405 h 1489165"/>
              <a:gd name="connsiteX24" fmla="*/ 378823 w 2598385"/>
              <a:gd name="connsiteY24" fmla="*/ 1162594 h 1489165"/>
              <a:gd name="connsiteX25" fmla="*/ 248194 w 2598385"/>
              <a:gd name="connsiteY25" fmla="*/ 1345474 h 1489165"/>
              <a:gd name="connsiteX26" fmla="*/ 1084217 w 2598385"/>
              <a:gd name="connsiteY26" fmla="*/ 1410788 h 1489165"/>
              <a:gd name="connsiteX27" fmla="*/ 849085 w 2598385"/>
              <a:gd name="connsiteY27" fmla="*/ 1293223 h 1489165"/>
              <a:gd name="connsiteX28" fmla="*/ 1201783 w 2598385"/>
              <a:gd name="connsiteY28" fmla="*/ 1058091 h 1489165"/>
              <a:gd name="connsiteX29" fmla="*/ 1031965 w 2598385"/>
              <a:gd name="connsiteY29" fmla="*/ 744583 h 1489165"/>
              <a:gd name="connsiteX30" fmla="*/ 1632857 w 2598385"/>
              <a:gd name="connsiteY30" fmla="*/ 574765 h 1489165"/>
              <a:gd name="connsiteX31" fmla="*/ 2103120 w 2598385"/>
              <a:gd name="connsiteY31" fmla="*/ 679268 h 1489165"/>
              <a:gd name="connsiteX32" fmla="*/ 2272937 w 2598385"/>
              <a:gd name="connsiteY32" fmla="*/ 522514 h 1489165"/>
              <a:gd name="connsiteX33" fmla="*/ 2272937 w 2598385"/>
              <a:gd name="connsiteY33" fmla="*/ 522514 h 1489165"/>
              <a:gd name="connsiteX34" fmla="*/ 2272937 w 2598385"/>
              <a:gd name="connsiteY34" fmla="*/ 522514 h 1489165"/>
              <a:gd name="connsiteX0" fmla="*/ 2598385 w 2598385"/>
              <a:gd name="connsiteY0" fmla="*/ 476185 h 1489165"/>
              <a:gd name="connsiteX1" fmla="*/ 2299063 w 2598385"/>
              <a:gd name="connsiteY1" fmla="*/ 470263 h 1489165"/>
              <a:gd name="connsiteX2" fmla="*/ 2129245 w 2598385"/>
              <a:gd name="connsiteY2" fmla="*/ 418011 h 1489165"/>
              <a:gd name="connsiteX3" fmla="*/ 2011680 w 2598385"/>
              <a:gd name="connsiteY3" fmla="*/ 483325 h 1489165"/>
              <a:gd name="connsiteX4" fmla="*/ 1763485 w 2598385"/>
              <a:gd name="connsiteY4" fmla="*/ 496388 h 1489165"/>
              <a:gd name="connsiteX5" fmla="*/ 1815737 w 2598385"/>
              <a:gd name="connsiteY5" fmla="*/ 418011 h 1489165"/>
              <a:gd name="connsiteX6" fmla="*/ 1685108 w 2598385"/>
              <a:gd name="connsiteY6" fmla="*/ 287383 h 1489165"/>
              <a:gd name="connsiteX7" fmla="*/ 1815737 w 2598385"/>
              <a:gd name="connsiteY7" fmla="*/ 378823 h 1489165"/>
              <a:gd name="connsiteX8" fmla="*/ 1959428 w 2598385"/>
              <a:gd name="connsiteY8" fmla="*/ 391885 h 1489165"/>
              <a:gd name="connsiteX9" fmla="*/ 2050868 w 2598385"/>
              <a:gd name="connsiteY9" fmla="*/ 339634 h 1489165"/>
              <a:gd name="connsiteX10" fmla="*/ 1985554 w 2598385"/>
              <a:gd name="connsiteY10" fmla="*/ 195943 h 1489165"/>
              <a:gd name="connsiteX11" fmla="*/ 1737360 w 2598385"/>
              <a:gd name="connsiteY11" fmla="*/ 65314 h 1489165"/>
              <a:gd name="connsiteX12" fmla="*/ 1554480 w 2598385"/>
              <a:gd name="connsiteY12" fmla="*/ 13063 h 1489165"/>
              <a:gd name="connsiteX13" fmla="*/ 1436914 w 2598385"/>
              <a:gd name="connsiteY13" fmla="*/ 0 h 1489165"/>
              <a:gd name="connsiteX14" fmla="*/ 1293223 w 2598385"/>
              <a:gd name="connsiteY14" fmla="*/ 52251 h 1489165"/>
              <a:gd name="connsiteX15" fmla="*/ 1188720 w 2598385"/>
              <a:gd name="connsiteY15" fmla="*/ 169817 h 1489165"/>
              <a:gd name="connsiteX16" fmla="*/ 888274 w 2598385"/>
              <a:gd name="connsiteY16" fmla="*/ 91440 h 1489165"/>
              <a:gd name="connsiteX17" fmla="*/ 561703 w 2598385"/>
              <a:gd name="connsiteY17" fmla="*/ 78377 h 1489165"/>
              <a:gd name="connsiteX18" fmla="*/ 274320 w 2598385"/>
              <a:gd name="connsiteY18" fmla="*/ 169817 h 1489165"/>
              <a:gd name="connsiteX19" fmla="*/ 209005 w 2598385"/>
              <a:gd name="connsiteY19" fmla="*/ 391885 h 1489165"/>
              <a:gd name="connsiteX20" fmla="*/ 222068 w 2598385"/>
              <a:gd name="connsiteY20" fmla="*/ 718457 h 1489165"/>
              <a:gd name="connsiteX21" fmla="*/ 0 w 2598385"/>
              <a:gd name="connsiteY21" fmla="*/ 600891 h 1489165"/>
              <a:gd name="connsiteX22" fmla="*/ 130628 w 2598385"/>
              <a:gd name="connsiteY22" fmla="*/ 1489165 h 1489165"/>
              <a:gd name="connsiteX23" fmla="*/ 209005 w 2598385"/>
              <a:gd name="connsiteY23" fmla="*/ 1123405 h 1489165"/>
              <a:gd name="connsiteX24" fmla="*/ 378823 w 2598385"/>
              <a:gd name="connsiteY24" fmla="*/ 1162594 h 1489165"/>
              <a:gd name="connsiteX25" fmla="*/ 248194 w 2598385"/>
              <a:gd name="connsiteY25" fmla="*/ 1345474 h 1489165"/>
              <a:gd name="connsiteX26" fmla="*/ 1084217 w 2598385"/>
              <a:gd name="connsiteY26" fmla="*/ 1410788 h 1489165"/>
              <a:gd name="connsiteX27" fmla="*/ 849085 w 2598385"/>
              <a:gd name="connsiteY27" fmla="*/ 1293223 h 1489165"/>
              <a:gd name="connsiteX28" fmla="*/ 1201783 w 2598385"/>
              <a:gd name="connsiteY28" fmla="*/ 1058091 h 1489165"/>
              <a:gd name="connsiteX29" fmla="*/ 1031965 w 2598385"/>
              <a:gd name="connsiteY29" fmla="*/ 744583 h 1489165"/>
              <a:gd name="connsiteX30" fmla="*/ 1632857 w 2598385"/>
              <a:gd name="connsiteY30" fmla="*/ 574765 h 1489165"/>
              <a:gd name="connsiteX31" fmla="*/ 2103120 w 2598385"/>
              <a:gd name="connsiteY31" fmla="*/ 679268 h 1489165"/>
              <a:gd name="connsiteX32" fmla="*/ 2272937 w 2598385"/>
              <a:gd name="connsiteY32" fmla="*/ 522514 h 1489165"/>
              <a:gd name="connsiteX33" fmla="*/ 2272937 w 2598385"/>
              <a:gd name="connsiteY33" fmla="*/ 522514 h 1489165"/>
              <a:gd name="connsiteX34" fmla="*/ 2326517 w 2598385"/>
              <a:gd name="connsiteY34" fmla="*/ 553626 h 1489165"/>
              <a:gd name="connsiteX0" fmla="*/ 2598385 w 2673062"/>
              <a:gd name="connsiteY0" fmla="*/ 476185 h 1489165"/>
              <a:gd name="connsiteX1" fmla="*/ 2299063 w 2673062"/>
              <a:gd name="connsiteY1" fmla="*/ 470263 h 1489165"/>
              <a:gd name="connsiteX2" fmla="*/ 2129245 w 2673062"/>
              <a:gd name="connsiteY2" fmla="*/ 418011 h 1489165"/>
              <a:gd name="connsiteX3" fmla="*/ 2011680 w 2673062"/>
              <a:gd name="connsiteY3" fmla="*/ 483325 h 1489165"/>
              <a:gd name="connsiteX4" fmla="*/ 1763485 w 2673062"/>
              <a:gd name="connsiteY4" fmla="*/ 496388 h 1489165"/>
              <a:gd name="connsiteX5" fmla="*/ 1815737 w 2673062"/>
              <a:gd name="connsiteY5" fmla="*/ 418011 h 1489165"/>
              <a:gd name="connsiteX6" fmla="*/ 1685108 w 2673062"/>
              <a:gd name="connsiteY6" fmla="*/ 287383 h 1489165"/>
              <a:gd name="connsiteX7" fmla="*/ 1815737 w 2673062"/>
              <a:gd name="connsiteY7" fmla="*/ 378823 h 1489165"/>
              <a:gd name="connsiteX8" fmla="*/ 1959428 w 2673062"/>
              <a:gd name="connsiteY8" fmla="*/ 391885 h 1489165"/>
              <a:gd name="connsiteX9" fmla="*/ 2050868 w 2673062"/>
              <a:gd name="connsiteY9" fmla="*/ 339634 h 1489165"/>
              <a:gd name="connsiteX10" fmla="*/ 1985554 w 2673062"/>
              <a:gd name="connsiteY10" fmla="*/ 195943 h 1489165"/>
              <a:gd name="connsiteX11" fmla="*/ 1737360 w 2673062"/>
              <a:gd name="connsiteY11" fmla="*/ 65314 h 1489165"/>
              <a:gd name="connsiteX12" fmla="*/ 1554480 w 2673062"/>
              <a:gd name="connsiteY12" fmla="*/ 13063 h 1489165"/>
              <a:gd name="connsiteX13" fmla="*/ 1436914 w 2673062"/>
              <a:gd name="connsiteY13" fmla="*/ 0 h 1489165"/>
              <a:gd name="connsiteX14" fmla="*/ 1293223 w 2673062"/>
              <a:gd name="connsiteY14" fmla="*/ 52251 h 1489165"/>
              <a:gd name="connsiteX15" fmla="*/ 1188720 w 2673062"/>
              <a:gd name="connsiteY15" fmla="*/ 169817 h 1489165"/>
              <a:gd name="connsiteX16" fmla="*/ 888274 w 2673062"/>
              <a:gd name="connsiteY16" fmla="*/ 91440 h 1489165"/>
              <a:gd name="connsiteX17" fmla="*/ 561703 w 2673062"/>
              <a:gd name="connsiteY17" fmla="*/ 78377 h 1489165"/>
              <a:gd name="connsiteX18" fmla="*/ 274320 w 2673062"/>
              <a:gd name="connsiteY18" fmla="*/ 169817 h 1489165"/>
              <a:gd name="connsiteX19" fmla="*/ 209005 w 2673062"/>
              <a:gd name="connsiteY19" fmla="*/ 391885 h 1489165"/>
              <a:gd name="connsiteX20" fmla="*/ 222068 w 2673062"/>
              <a:gd name="connsiteY20" fmla="*/ 718457 h 1489165"/>
              <a:gd name="connsiteX21" fmla="*/ 0 w 2673062"/>
              <a:gd name="connsiteY21" fmla="*/ 600891 h 1489165"/>
              <a:gd name="connsiteX22" fmla="*/ 130628 w 2673062"/>
              <a:gd name="connsiteY22" fmla="*/ 1489165 h 1489165"/>
              <a:gd name="connsiteX23" fmla="*/ 209005 w 2673062"/>
              <a:gd name="connsiteY23" fmla="*/ 1123405 h 1489165"/>
              <a:gd name="connsiteX24" fmla="*/ 378823 w 2673062"/>
              <a:gd name="connsiteY24" fmla="*/ 1162594 h 1489165"/>
              <a:gd name="connsiteX25" fmla="*/ 248194 w 2673062"/>
              <a:gd name="connsiteY25" fmla="*/ 1345474 h 1489165"/>
              <a:gd name="connsiteX26" fmla="*/ 1084217 w 2673062"/>
              <a:gd name="connsiteY26" fmla="*/ 1410788 h 1489165"/>
              <a:gd name="connsiteX27" fmla="*/ 849085 w 2673062"/>
              <a:gd name="connsiteY27" fmla="*/ 1293223 h 1489165"/>
              <a:gd name="connsiteX28" fmla="*/ 1201783 w 2673062"/>
              <a:gd name="connsiteY28" fmla="*/ 1058091 h 1489165"/>
              <a:gd name="connsiteX29" fmla="*/ 1031965 w 2673062"/>
              <a:gd name="connsiteY29" fmla="*/ 744583 h 1489165"/>
              <a:gd name="connsiteX30" fmla="*/ 1632857 w 2673062"/>
              <a:gd name="connsiteY30" fmla="*/ 574765 h 1489165"/>
              <a:gd name="connsiteX31" fmla="*/ 2103120 w 2673062"/>
              <a:gd name="connsiteY31" fmla="*/ 679268 h 1489165"/>
              <a:gd name="connsiteX32" fmla="*/ 2272937 w 2673062"/>
              <a:gd name="connsiteY32" fmla="*/ 522514 h 1489165"/>
              <a:gd name="connsiteX33" fmla="*/ 2272937 w 2673062"/>
              <a:gd name="connsiteY33" fmla="*/ 522514 h 1489165"/>
              <a:gd name="connsiteX34" fmla="*/ 2673062 w 2673062"/>
              <a:gd name="connsiteY34" fmla="*/ 639386 h 1489165"/>
              <a:gd name="connsiteX0" fmla="*/ 2598385 w 2673062"/>
              <a:gd name="connsiteY0" fmla="*/ 476185 h 1489165"/>
              <a:gd name="connsiteX1" fmla="*/ 2299063 w 2673062"/>
              <a:gd name="connsiteY1" fmla="*/ 470263 h 1489165"/>
              <a:gd name="connsiteX2" fmla="*/ 2129245 w 2673062"/>
              <a:gd name="connsiteY2" fmla="*/ 418011 h 1489165"/>
              <a:gd name="connsiteX3" fmla="*/ 2011680 w 2673062"/>
              <a:gd name="connsiteY3" fmla="*/ 483325 h 1489165"/>
              <a:gd name="connsiteX4" fmla="*/ 1763485 w 2673062"/>
              <a:gd name="connsiteY4" fmla="*/ 496388 h 1489165"/>
              <a:gd name="connsiteX5" fmla="*/ 1815737 w 2673062"/>
              <a:gd name="connsiteY5" fmla="*/ 418011 h 1489165"/>
              <a:gd name="connsiteX6" fmla="*/ 1685108 w 2673062"/>
              <a:gd name="connsiteY6" fmla="*/ 287383 h 1489165"/>
              <a:gd name="connsiteX7" fmla="*/ 1815737 w 2673062"/>
              <a:gd name="connsiteY7" fmla="*/ 378823 h 1489165"/>
              <a:gd name="connsiteX8" fmla="*/ 1959428 w 2673062"/>
              <a:gd name="connsiteY8" fmla="*/ 391885 h 1489165"/>
              <a:gd name="connsiteX9" fmla="*/ 2050868 w 2673062"/>
              <a:gd name="connsiteY9" fmla="*/ 339634 h 1489165"/>
              <a:gd name="connsiteX10" fmla="*/ 1985554 w 2673062"/>
              <a:gd name="connsiteY10" fmla="*/ 195943 h 1489165"/>
              <a:gd name="connsiteX11" fmla="*/ 1737360 w 2673062"/>
              <a:gd name="connsiteY11" fmla="*/ 65314 h 1489165"/>
              <a:gd name="connsiteX12" fmla="*/ 1554480 w 2673062"/>
              <a:gd name="connsiteY12" fmla="*/ 13063 h 1489165"/>
              <a:gd name="connsiteX13" fmla="*/ 1436914 w 2673062"/>
              <a:gd name="connsiteY13" fmla="*/ 0 h 1489165"/>
              <a:gd name="connsiteX14" fmla="*/ 1293223 w 2673062"/>
              <a:gd name="connsiteY14" fmla="*/ 52251 h 1489165"/>
              <a:gd name="connsiteX15" fmla="*/ 1188720 w 2673062"/>
              <a:gd name="connsiteY15" fmla="*/ 169817 h 1489165"/>
              <a:gd name="connsiteX16" fmla="*/ 888274 w 2673062"/>
              <a:gd name="connsiteY16" fmla="*/ 91440 h 1489165"/>
              <a:gd name="connsiteX17" fmla="*/ 561703 w 2673062"/>
              <a:gd name="connsiteY17" fmla="*/ 78377 h 1489165"/>
              <a:gd name="connsiteX18" fmla="*/ 274320 w 2673062"/>
              <a:gd name="connsiteY18" fmla="*/ 169817 h 1489165"/>
              <a:gd name="connsiteX19" fmla="*/ 209005 w 2673062"/>
              <a:gd name="connsiteY19" fmla="*/ 391885 h 1489165"/>
              <a:gd name="connsiteX20" fmla="*/ 222068 w 2673062"/>
              <a:gd name="connsiteY20" fmla="*/ 718457 h 1489165"/>
              <a:gd name="connsiteX21" fmla="*/ 0 w 2673062"/>
              <a:gd name="connsiteY21" fmla="*/ 600891 h 1489165"/>
              <a:gd name="connsiteX22" fmla="*/ 130628 w 2673062"/>
              <a:gd name="connsiteY22" fmla="*/ 1489165 h 1489165"/>
              <a:gd name="connsiteX23" fmla="*/ 209005 w 2673062"/>
              <a:gd name="connsiteY23" fmla="*/ 1123405 h 1489165"/>
              <a:gd name="connsiteX24" fmla="*/ 378823 w 2673062"/>
              <a:gd name="connsiteY24" fmla="*/ 1162594 h 1489165"/>
              <a:gd name="connsiteX25" fmla="*/ 248194 w 2673062"/>
              <a:gd name="connsiteY25" fmla="*/ 1345474 h 1489165"/>
              <a:gd name="connsiteX26" fmla="*/ 1084217 w 2673062"/>
              <a:gd name="connsiteY26" fmla="*/ 1410788 h 1489165"/>
              <a:gd name="connsiteX27" fmla="*/ 849085 w 2673062"/>
              <a:gd name="connsiteY27" fmla="*/ 1293223 h 1489165"/>
              <a:gd name="connsiteX28" fmla="*/ 1201783 w 2673062"/>
              <a:gd name="connsiteY28" fmla="*/ 1058091 h 1489165"/>
              <a:gd name="connsiteX29" fmla="*/ 1031965 w 2673062"/>
              <a:gd name="connsiteY29" fmla="*/ 744583 h 1489165"/>
              <a:gd name="connsiteX30" fmla="*/ 1632857 w 2673062"/>
              <a:gd name="connsiteY30" fmla="*/ 574765 h 1489165"/>
              <a:gd name="connsiteX31" fmla="*/ 2103120 w 2673062"/>
              <a:gd name="connsiteY31" fmla="*/ 679268 h 1489165"/>
              <a:gd name="connsiteX32" fmla="*/ 2272937 w 2673062"/>
              <a:gd name="connsiteY32" fmla="*/ 522514 h 1489165"/>
              <a:gd name="connsiteX33" fmla="*/ 2266242 w 2673062"/>
              <a:gd name="connsiteY33" fmla="*/ 608056 h 1489165"/>
              <a:gd name="connsiteX34" fmla="*/ 2673062 w 2673062"/>
              <a:gd name="connsiteY34" fmla="*/ 639386 h 1489165"/>
              <a:gd name="connsiteX0" fmla="*/ 2598385 w 2673062"/>
              <a:gd name="connsiteY0" fmla="*/ 476185 h 1489165"/>
              <a:gd name="connsiteX1" fmla="*/ 2299063 w 2673062"/>
              <a:gd name="connsiteY1" fmla="*/ 470263 h 1489165"/>
              <a:gd name="connsiteX2" fmla="*/ 2129245 w 2673062"/>
              <a:gd name="connsiteY2" fmla="*/ 418011 h 1489165"/>
              <a:gd name="connsiteX3" fmla="*/ 2011680 w 2673062"/>
              <a:gd name="connsiteY3" fmla="*/ 483325 h 1489165"/>
              <a:gd name="connsiteX4" fmla="*/ 1763485 w 2673062"/>
              <a:gd name="connsiteY4" fmla="*/ 496388 h 1489165"/>
              <a:gd name="connsiteX5" fmla="*/ 1815737 w 2673062"/>
              <a:gd name="connsiteY5" fmla="*/ 418011 h 1489165"/>
              <a:gd name="connsiteX6" fmla="*/ 1685108 w 2673062"/>
              <a:gd name="connsiteY6" fmla="*/ 287383 h 1489165"/>
              <a:gd name="connsiteX7" fmla="*/ 1815737 w 2673062"/>
              <a:gd name="connsiteY7" fmla="*/ 378823 h 1489165"/>
              <a:gd name="connsiteX8" fmla="*/ 1959428 w 2673062"/>
              <a:gd name="connsiteY8" fmla="*/ 391885 h 1489165"/>
              <a:gd name="connsiteX9" fmla="*/ 2050868 w 2673062"/>
              <a:gd name="connsiteY9" fmla="*/ 339634 h 1489165"/>
              <a:gd name="connsiteX10" fmla="*/ 1985554 w 2673062"/>
              <a:gd name="connsiteY10" fmla="*/ 195943 h 1489165"/>
              <a:gd name="connsiteX11" fmla="*/ 1737360 w 2673062"/>
              <a:gd name="connsiteY11" fmla="*/ 65314 h 1489165"/>
              <a:gd name="connsiteX12" fmla="*/ 1554480 w 2673062"/>
              <a:gd name="connsiteY12" fmla="*/ 13063 h 1489165"/>
              <a:gd name="connsiteX13" fmla="*/ 1436914 w 2673062"/>
              <a:gd name="connsiteY13" fmla="*/ 0 h 1489165"/>
              <a:gd name="connsiteX14" fmla="*/ 1293223 w 2673062"/>
              <a:gd name="connsiteY14" fmla="*/ 52251 h 1489165"/>
              <a:gd name="connsiteX15" fmla="*/ 1188720 w 2673062"/>
              <a:gd name="connsiteY15" fmla="*/ 169817 h 1489165"/>
              <a:gd name="connsiteX16" fmla="*/ 888274 w 2673062"/>
              <a:gd name="connsiteY16" fmla="*/ 91440 h 1489165"/>
              <a:gd name="connsiteX17" fmla="*/ 561703 w 2673062"/>
              <a:gd name="connsiteY17" fmla="*/ 78377 h 1489165"/>
              <a:gd name="connsiteX18" fmla="*/ 274320 w 2673062"/>
              <a:gd name="connsiteY18" fmla="*/ 169817 h 1489165"/>
              <a:gd name="connsiteX19" fmla="*/ 209005 w 2673062"/>
              <a:gd name="connsiteY19" fmla="*/ 391885 h 1489165"/>
              <a:gd name="connsiteX20" fmla="*/ 222068 w 2673062"/>
              <a:gd name="connsiteY20" fmla="*/ 718457 h 1489165"/>
              <a:gd name="connsiteX21" fmla="*/ 0 w 2673062"/>
              <a:gd name="connsiteY21" fmla="*/ 600891 h 1489165"/>
              <a:gd name="connsiteX22" fmla="*/ 130628 w 2673062"/>
              <a:gd name="connsiteY22" fmla="*/ 1489165 h 1489165"/>
              <a:gd name="connsiteX23" fmla="*/ 209005 w 2673062"/>
              <a:gd name="connsiteY23" fmla="*/ 1123405 h 1489165"/>
              <a:gd name="connsiteX24" fmla="*/ 378823 w 2673062"/>
              <a:gd name="connsiteY24" fmla="*/ 1162594 h 1489165"/>
              <a:gd name="connsiteX25" fmla="*/ 248194 w 2673062"/>
              <a:gd name="connsiteY25" fmla="*/ 1345474 h 1489165"/>
              <a:gd name="connsiteX26" fmla="*/ 1084217 w 2673062"/>
              <a:gd name="connsiteY26" fmla="*/ 1410788 h 1489165"/>
              <a:gd name="connsiteX27" fmla="*/ 849085 w 2673062"/>
              <a:gd name="connsiteY27" fmla="*/ 1293223 h 1489165"/>
              <a:gd name="connsiteX28" fmla="*/ 1201783 w 2673062"/>
              <a:gd name="connsiteY28" fmla="*/ 1058091 h 1489165"/>
              <a:gd name="connsiteX29" fmla="*/ 1031965 w 2673062"/>
              <a:gd name="connsiteY29" fmla="*/ 744583 h 1489165"/>
              <a:gd name="connsiteX30" fmla="*/ 1632857 w 2673062"/>
              <a:gd name="connsiteY30" fmla="*/ 574765 h 1489165"/>
              <a:gd name="connsiteX31" fmla="*/ 2103120 w 2673062"/>
              <a:gd name="connsiteY31" fmla="*/ 679268 h 1489165"/>
              <a:gd name="connsiteX32" fmla="*/ 2152543 w 2673062"/>
              <a:gd name="connsiteY32" fmla="*/ 695196 h 1489165"/>
              <a:gd name="connsiteX33" fmla="*/ 2266242 w 2673062"/>
              <a:gd name="connsiteY33" fmla="*/ 608056 h 1489165"/>
              <a:gd name="connsiteX34" fmla="*/ 2673062 w 2673062"/>
              <a:gd name="connsiteY34" fmla="*/ 639386 h 1489165"/>
              <a:gd name="connsiteX0" fmla="*/ 2598385 w 2673062"/>
              <a:gd name="connsiteY0" fmla="*/ 476185 h 1489165"/>
              <a:gd name="connsiteX1" fmla="*/ 2299063 w 2673062"/>
              <a:gd name="connsiteY1" fmla="*/ 470263 h 1489165"/>
              <a:gd name="connsiteX2" fmla="*/ 2129245 w 2673062"/>
              <a:gd name="connsiteY2" fmla="*/ 418011 h 1489165"/>
              <a:gd name="connsiteX3" fmla="*/ 2011680 w 2673062"/>
              <a:gd name="connsiteY3" fmla="*/ 483325 h 1489165"/>
              <a:gd name="connsiteX4" fmla="*/ 1763485 w 2673062"/>
              <a:gd name="connsiteY4" fmla="*/ 496388 h 1489165"/>
              <a:gd name="connsiteX5" fmla="*/ 1815737 w 2673062"/>
              <a:gd name="connsiteY5" fmla="*/ 418011 h 1489165"/>
              <a:gd name="connsiteX6" fmla="*/ 1685108 w 2673062"/>
              <a:gd name="connsiteY6" fmla="*/ 287383 h 1489165"/>
              <a:gd name="connsiteX7" fmla="*/ 1815737 w 2673062"/>
              <a:gd name="connsiteY7" fmla="*/ 378823 h 1489165"/>
              <a:gd name="connsiteX8" fmla="*/ 1959428 w 2673062"/>
              <a:gd name="connsiteY8" fmla="*/ 391885 h 1489165"/>
              <a:gd name="connsiteX9" fmla="*/ 2050868 w 2673062"/>
              <a:gd name="connsiteY9" fmla="*/ 339634 h 1489165"/>
              <a:gd name="connsiteX10" fmla="*/ 1985554 w 2673062"/>
              <a:gd name="connsiteY10" fmla="*/ 195943 h 1489165"/>
              <a:gd name="connsiteX11" fmla="*/ 1737360 w 2673062"/>
              <a:gd name="connsiteY11" fmla="*/ 65314 h 1489165"/>
              <a:gd name="connsiteX12" fmla="*/ 1554480 w 2673062"/>
              <a:gd name="connsiteY12" fmla="*/ 13063 h 1489165"/>
              <a:gd name="connsiteX13" fmla="*/ 1436914 w 2673062"/>
              <a:gd name="connsiteY13" fmla="*/ 0 h 1489165"/>
              <a:gd name="connsiteX14" fmla="*/ 1293223 w 2673062"/>
              <a:gd name="connsiteY14" fmla="*/ 52251 h 1489165"/>
              <a:gd name="connsiteX15" fmla="*/ 1188720 w 2673062"/>
              <a:gd name="connsiteY15" fmla="*/ 169817 h 1489165"/>
              <a:gd name="connsiteX16" fmla="*/ 888274 w 2673062"/>
              <a:gd name="connsiteY16" fmla="*/ 91440 h 1489165"/>
              <a:gd name="connsiteX17" fmla="*/ 561703 w 2673062"/>
              <a:gd name="connsiteY17" fmla="*/ 78377 h 1489165"/>
              <a:gd name="connsiteX18" fmla="*/ 274320 w 2673062"/>
              <a:gd name="connsiteY18" fmla="*/ 169817 h 1489165"/>
              <a:gd name="connsiteX19" fmla="*/ 209005 w 2673062"/>
              <a:gd name="connsiteY19" fmla="*/ 391885 h 1489165"/>
              <a:gd name="connsiteX20" fmla="*/ 222068 w 2673062"/>
              <a:gd name="connsiteY20" fmla="*/ 718457 h 1489165"/>
              <a:gd name="connsiteX21" fmla="*/ 0 w 2673062"/>
              <a:gd name="connsiteY21" fmla="*/ 600891 h 1489165"/>
              <a:gd name="connsiteX22" fmla="*/ 130628 w 2673062"/>
              <a:gd name="connsiteY22" fmla="*/ 1489165 h 1489165"/>
              <a:gd name="connsiteX23" fmla="*/ 209005 w 2673062"/>
              <a:gd name="connsiteY23" fmla="*/ 1123405 h 1489165"/>
              <a:gd name="connsiteX24" fmla="*/ 378823 w 2673062"/>
              <a:gd name="connsiteY24" fmla="*/ 1162594 h 1489165"/>
              <a:gd name="connsiteX25" fmla="*/ 248194 w 2673062"/>
              <a:gd name="connsiteY25" fmla="*/ 1345474 h 1489165"/>
              <a:gd name="connsiteX26" fmla="*/ 1084217 w 2673062"/>
              <a:gd name="connsiteY26" fmla="*/ 1410788 h 1489165"/>
              <a:gd name="connsiteX27" fmla="*/ 849085 w 2673062"/>
              <a:gd name="connsiteY27" fmla="*/ 1293223 h 1489165"/>
              <a:gd name="connsiteX28" fmla="*/ 1201783 w 2673062"/>
              <a:gd name="connsiteY28" fmla="*/ 1058091 h 1489165"/>
              <a:gd name="connsiteX29" fmla="*/ 1031965 w 2673062"/>
              <a:gd name="connsiteY29" fmla="*/ 744583 h 1489165"/>
              <a:gd name="connsiteX30" fmla="*/ 1632857 w 2673062"/>
              <a:gd name="connsiteY30" fmla="*/ 574765 h 1489165"/>
              <a:gd name="connsiteX31" fmla="*/ 2103120 w 2673062"/>
              <a:gd name="connsiteY31" fmla="*/ 679268 h 1489165"/>
              <a:gd name="connsiteX32" fmla="*/ 2152543 w 2673062"/>
              <a:gd name="connsiteY32" fmla="*/ 695196 h 1489165"/>
              <a:gd name="connsiteX33" fmla="*/ 2266242 w 2673062"/>
              <a:gd name="connsiteY33" fmla="*/ 608056 h 1489165"/>
              <a:gd name="connsiteX34" fmla="*/ 2673062 w 2673062"/>
              <a:gd name="connsiteY34" fmla="*/ 639386 h 1489165"/>
              <a:gd name="connsiteX0" fmla="*/ 2598385 w 2673062"/>
              <a:gd name="connsiteY0" fmla="*/ 476185 h 1489165"/>
              <a:gd name="connsiteX1" fmla="*/ 2299063 w 2673062"/>
              <a:gd name="connsiteY1" fmla="*/ 470263 h 1489165"/>
              <a:gd name="connsiteX2" fmla="*/ 2129245 w 2673062"/>
              <a:gd name="connsiteY2" fmla="*/ 418011 h 1489165"/>
              <a:gd name="connsiteX3" fmla="*/ 2011680 w 2673062"/>
              <a:gd name="connsiteY3" fmla="*/ 483325 h 1489165"/>
              <a:gd name="connsiteX4" fmla="*/ 1763485 w 2673062"/>
              <a:gd name="connsiteY4" fmla="*/ 496388 h 1489165"/>
              <a:gd name="connsiteX5" fmla="*/ 1815737 w 2673062"/>
              <a:gd name="connsiteY5" fmla="*/ 418011 h 1489165"/>
              <a:gd name="connsiteX6" fmla="*/ 1685108 w 2673062"/>
              <a:gd name="connsiteY6" fmla="*/ 287383 h 1489165"/>
              <a:gd name="connsiteX7" fmla="*/ 1815737 w 2673062"/>
              <a:gd name="connsiteY7" fmla="*/ 378823 h 1489165"/>
              <a:gd name="connsiteX8" fmla="*/ 1959428 w 2673062"/>
              <a:gd name="connsiteY8" fmla="*/ 391885 h 1489165"/>
              <a:gd name="connsiteX9" fmla="*/ 2050868 w 2673062"/>
              <a:gd name="connsiteY9" fmla="*/ 339634 h 1489165"/>
              <a:gd name="connsiteX10" fmla="*/ 1985554 w 2673062"/>
              <a:gd name="connsiteY10" fmla="*/ 195943 h 1489165"/>
              <a:gd name="connsiteX11" fmla="*/ 1737360 w 2673062"/>
              <a:gd name="connsiteY11" fmla="*/ 65314 h 1489165"/>
              <a:gd name="connsiteX12" fmla="*/ 1554480 w 2673062"/>
              <a:gd name="connsiteY12" fmla="*/ 13063 h 1489165"/>
              <a:gd name="connsiteX13" fmla="*/ 1436914 w 2673062"/>
              <a:gd name="connsiteY13" fmla="*/ 0 h 1489165"/>
              <a:gd name="connsiteX14" fmla="*/ 1293223 w 2673062"/>
              <a:gd name="connsiteY14" fmla="*/ 52251 h 1489165"/>
              <a:gd name="connsiteX15" fmla="*/ 1188720 w 2673062"/>
              <a:gd name="connsiteY15" fmla="*/ 169817 h 1489165"/>
              <a:gd name="connsiteX16" fmla="*/ 888274 w 2673062"/>
              <a:gd name="connsiteY16" fmla="*/ 91440 h 1489165"/>
              <a:gd name="connsiteX17" fmla="*/ 561703 w 2673062"/>
              <a:gd name="connsiteY17" fmla="*/ 78377 h 1489165"/>
              <a:gd name="connsiteX18" fmla="*/ 274320 w 2673062"/>
              <a:gd name="connsiteY18" fmla="*/ 169817 h 1489165"/>
              <a:gd name="connsiteX19" fmla="*/ 209005 w 2673062"/>
              <a:gd name="connsiteY19" fmla="*/ 391885 h 1489165"/>
              <a:gd name="connsiteX20" fmla="*/ 222068 w 2673062"/>
              <a:gd name="connsiteY20" fmla="*/ 718457 h 1489165"/>
              <a:gd name="connsiteX21" fmla="*/ 0 w 2673062"/>
              <a:gd name="connsiteY21" fmla="*/ 600891 h 1489165"/>
              <a:gd name="connsiteX22" fmla="*/ 130628 w 2673062"/>
              <a:gd name="connsiteY22" fmla="*/ 1489165 h 1489165"/>
              <a:gd name="connsiteX23" fmla="*/ 209005 w 2673062"/>
              <a:gd name="connsiteY23" fmla="*/ 1123405 h 1489165"/>
              <a:gd name="connsiteX24" fmla="*/ 378823 w 2673062"/>
              <a:gd name="connsiteY24" fmla="*/ 1162594 h 1489165"/>
              <a:gd name="connsiteX25" fmla="*/ 248194 w 2673062"/>
              <a:gd name="connsiteY25" fmla="*/ 1345474 h 1489165"/>
              <a:gd name="connsiteX26" fmla="*/ 1084217 w 2673062"/>
              <a:gd name="connsiteY26" fmla="*/ 1410788 h 1489165"/>
              <a:gd name="connsiteX27" fmla="*/ 849085 w 2673062"/>
              <a:gd name="connsiteY27" fmla="*/ 1293223 h 1489165"/>
              <a:gd name="connsiteX28" fmla="*/ 1201783 w 2673062"/>
              <a:gd name="connsiteY28" fmla="*/ 1058091 h 1489165"/>
              <a:gd name="connsiteX29" fmla="*/ 1031965 w 2673062"/>
              <a:gd name="connsiteY29" fmla="*/ 744583 h 1489165"/>
              <a:gd name="connsiteX30" fmla="*/ 1632857 w 2673062"/>
              <a:gd name="connsiteY30" fmla="*/ 574765 h 1489165"/>
              <a:gd name="connsiteX31" fmla="*/ 2103120 w 2673062"/>
              <a:gd name="connsiteY31" fmla="*/ 679268 h 1489165"/>
              <a:gd name="connsiteX32" fmla="*/ 2152543 w 2673062"/>
              <a:gd name="connsiteY32" fmla="*/ 695196 h 1489165"/>
              <a:gd name="connsiteX33" fmla="*/ 2266242 w 2673062"/>
              <a:gd name="connsiteY33" fmla="*/ 608056 h 1489165"/>
              <a:gd name="connsiteX34" fmla="*/ 2673062 w 2673062"/>
              <a:gd name="connsiteY34" fmla="*/ 639386 h 1489165"/>
              <a:gd name="connsiteX0" fmla="*/ 2598385 w 2673062"/>
              <a:gd name="connsiteY0" fmla="*/ 476185 h 1489165"/>
              <a:gd name="connsiteX1" fmla="*/ 2299063 w 2673062"/>
              <a:gd name="connsiteY1" fmla="*/ 470263 h 1489165"/>
              <a:gd name="connsiteX2" fmla="*/ 2166223 w 2673062"/>
              <a:gd name="connsiteY2" fmla="*/ 482999 h 1489165"/>
              <a:gd name="connsiteX3" fmla="*/ 2011680 w 2673062"/>
              <a:gd name="connsiteY3" fmla="*/ 483325 h 1489165"/>
              <a:gd name="connsiteX4" fmla="*/ 1763485 w 2673062"/>
              <a:gd name="connsiteY4" fmla="*/ 496388 h 1489165"/>
              <a:gd name="connsiteX5" fmla="*/ 1815737 w 2673062"/>
              <a:gd name="connsiteY5" fmla="*/ 418011 h 1489165"/>
              <a:gd name="connsiteX6" fmla="*/ 1685108 w 2673062"/>
              <a:gd name="connsiteY6" fmla="*/ 287383 h 1489165"/>
              <a:gd name="connsiteX7" fmla="*/ 1815737 w 2673062"/>
              <a:gd name="connsiteY7" fmla="*/ 378823 h 1489165"/>
              <a:gd name="connsiteX8" fmla="*/ 1959428 w 2673062"/>
              <a:gd name="connsiteY8" fmla="*/ 391885 h 1489165"/>
              <a:gd name="connsiteX9" fmla="*/ 2050868 w 2673062"/>
              <a:gd name="connsiteY9" fmla="*/ 339634 h 1489165"/>
              <a:gd name="connsiteX10" fmla="*/ 1985554 w 2673062"/>
              <a:gd name="connsiteY10" fmla="*/ 195943 h 1489165"/>
              <a:gd name="connsiteX11" fmla="*/ 1737360 w 2673062"/>
              <a:gd name="connsiteY11" fmla="*/ 65314 h 1489165"/>
              <a:gd name="connsiteX12" fmla="*/ 1554480 w 2673062"/>
              <a:gd name="connsiteY12" fmla="*/ 13063 h 1489165"/>
              <a:gd name="connsiteX13" fmla="*/ 1436914 w 2673062"/>
              <a:gd name="connsiteY13" fmla="*/ 0 h 1489165"/>
              <a:gd name="connsiteX14" fmla="*/ 1293223 w 2673062"/>
              <a:gd name="connsiteY14" fmla="*/ 52251 h 1489165"/>
              <a:gd name="connsiteX15" fmla="*/ 1188720 w 2673062"/>
              <a:gd name="connsiteY15" fmla="*/ 169817 h 1489165"/>
              <a:gd name="connsiteX16" fmla="*/ 888274 w 2673062"/>
              <a:gd name="connsiteY16" fmla="*/ 91440 h 1489165"/>
              <a:gd name="connsiteX17" fmla="*/ 561703 w 2673062"/>
              <a:gd name="connsiteY17" fmla="*/ 78377 h 1489165"/>
              <a:gd name="connsiteX18" fmla="*/ 274320 w 2673062"/>
              <a:gd name="connsiteY18" fmla="*/ 169817 h 1489165"/>
              <a:gd name="connsiteX19" fmla="*/ 209005 w 2673062"/>
              <a:gd name="connsiteY19" fmla="*/ 391885 h 1489165"/>
              <a:gd name="connsiteX20" fmla="*/ 222068 w 2673062"/>
              <a:gd name="connsiteY20" fmla="*/ 718457 h 1489165"/>
              <a:gd name="connsiteX21" fmla="*/ 0 w 2673062"/>
              <a:gd name="connsiteY21" fmla="*/ 600891 h 1489165"/>
              <a:gd name="connsiteX22" fmla="*/ 130628 w 2673062"/>
              <a:gd name="connsiteY22" fmla="*/ 1489165 h 1489165"/>
              <a:gd name="connsiteX23" fmla="*/ 209005 w 2673062"/>
              <a:gd name="connsiteY23" fmla="*/ 1123405 h 1489165"/>
              <a:gd name="connsiteX24" fmla="*/ 378823 w 2673062"/>
              <a:gd name="connsiteY24" fmla="*/ 1162594 h 1489165"/>
              <a:gd name="connsiteX25" fmla="*/ 248194 w 2673062"/>
              <a:gd name="connsiteY25" fmla="*/ 1345474 h 1489165"/>
              <a:gd name="connsiteX26" fmla="*/ 1084217 w 2673062"/>
              <a:gd name="connsiteY26" fmla="*/ 1410788 h 1489165"/>
              <a:gd name="connsiteX27" fmla="*/ 849085 w 2673062"/>
              <a:gd name="connsiteY27" fmla="*/ 1293223 h 1489165"/>
              <a:gd name="connsiteX28" fmla="*/ 1201783 w 2673062"/>
              <a:gd name="connsiteY28" fmla="*/ 1058091 h 1489165"/>
              <a:gd name="connsiteX29" fmla="*/ 1031965 w 2673062"/>
              <a:gd name="connsiteY29" fmla="*/ 744583 h 1489165"/>
              <a:gd name="connsiteX30" fmla="*/ 1632857 w 2673062"/>
              <a:gd name="connsiteY30" fmla="*/ 574765 h 1489165"/>
              <a:gd name="connsiteX31" fmla="*/ 2103120 w 2673062"/>
              <a:gd name="connsiteY31" fmla="*/ 679268 h 1489165"/>
              <a:gd name="connsiteX32" fmla="*/ 2152543 w 2673062"/>
              <a:gd name="connsiteY32" fmla="*/ 695196 h 1489165"/>
              <a:gd name="connsiteX33" fmla="*/ 2266242 w 2673062"/>
              <a:gd name="connsiteY33" fmla="*/ 608056 h 1489165"/>
              <a:gd name="connsiteX34" fmla="*/ 2673062 w 2673062"/>
              <a:gd name="connsiteY34" fmla="*/ 639386 h 1489165"/>
              <a:gd name="connsiteX0" fmla="*/ 2706752 w 2706752"/>
              <a:gd name="connsiteY0" fmla="*/ 561381 h 1489165"/>
              <a:gd name="connsiteX1" fmla="*/ 2299063 w 2706752"/>
              <a:gd name="connsiteY1" fmla="*/ 470263 h 1489165"/>
              <a:gd name="connsiteX2" fmla="*/ 2166223 w 2706752"/>
              <a:gd name="connsiteY2" fmla="*/ 482999 h 1489165"/>
              <a:gd name="connsiteX3" fmla="*/ 2011680 w 2706752"/>
              <a:gd name="connsiteY3" fmla="*/ 483325 h 1489165"/>
              <a:gd name="connsiteX4" fmla="*/ 1763485 w 2706752"/>
              <a:gd name="connsiteY4" fmla="*/ 496388 h 1489165"/>
              <a:gd name="connsiteX5" fmla="*/ 1815737 w 2706752"/>
              <a:gd name="connsiteY5" fmla="*/ 418011 h 1489165"/>
              <a:gd name="connsiteX6" fmla="*/ 1685108 w 2706752"/>
              <a:gd name="connsiteY6" fmla="*/ 287383 h 1489165"/>
              <a:gd name="connsiteX7" fmla="*/ 1815737 w 2706752"/>
              <a:gd name="connsiteY7" fmla="*/ 378823 h 1489165"/>
              <a:gd name="connsiteX8" fmla="*/ 1959428 w 2706752"/>
              <a:gd name="connsiteY8" fmla="*/ 391885 h 1489165"/>
              <a:gd name="connsiteX9" fmla="*/ 2050868 w 2706752"/>
              <a:gd name="connsiteY9" fmla="*/ 339634 h 1489165"/>
              <a:gd name="connsiteX10" fmla="*/ 1985554 w 2706752"/>
              <a:gd name="connsiteY10" fmla="*/ 195943 h 1489165"/>
              <a:gd name="connsiteX11" fmla="*/ 1737360 w 2706752"/>
              <a:gd name="connsiteY11" fmla="*/ 65314 h 1489165"/>
              <a:gd name="connsiteX12" fmla="*/ 1554480 w 2706752"/>
              <a:gd name="connsiteY12" fmla="*/ 13063 h 1489165"/>
              <a:gd name="connsiteX13" fmla="*/ 1436914 w 2706752"/>
              <a:gd name="connsiteY13" fmla="*/ 0 h 1489165"/>
              <a:gd name="connsiteX14" fmla="*/ 1293223 w 2706752"/>
              <a:gd name="connsiteY14" fmla="*/ 52251 h 1489165"/>
              <a:gd name="connsiteX15" fmla="*/ 1188720 w 2706752"/>
              <a:gd name="connsiteY15" fmla="*/ 169817 h 1489165"/>
              <a:gd name="connsiteX16" fmla="*/ 888274 w 2706752"/>
              <a:gd name="connsiteY16" fmla="*/ 91440 h 1489165"/>
              <a:gd name="connsiteX17" fmla="*/ 561703 w 2706752"/>
              <a:gd name="connsiteY17" fmla="*/ 78377 h 1489165"/>
              <a:gd name="connsiteX18" fmla="*/ 274320 w 2706752"/>
              <a:gd name="connsiteY18" fmla="*/ 169817 h 1489165"/>
              <a:gd name="connsiteX19" fmla="*/ 209005 w 2706752"/>
              <a:gd name="connsiteY19" fmla="*/ 391885 h 1489165"/>
              <a:gd name="connsiteX20" fmla="*/ 222068 w 2706752"/>
              <a:gd name="connsiteY20" fmla="*/ 718457 h 1489165"/>
              <a:gd name="connsiteX21" fmla="*/ 0 w 2706752"/>
              <a:gd name="connsiteY21" fmla="*/ 600891 h 1489165"/>
              <a:gd name="connsiteX22" fmla="*/ 130628 w 2706752"/>
              <a:gd name="connsiteY22" fmla="*/ 1489165 h 1489165"/>
              <a:gd name="connsiteX23" fmla="*/ 209005 w 2706752"/>
              <a:gd name="connsiteY23" fmla="*/ 1123405 h 1489165"/>
              <a:gd name="connsiteX24" fmla="*/ 378823 w 2706752"/>
              <a:gd name="connsiteY24" fmla="*/ 1162594 h 1489165"/>
              <a:gd name="connsiteX25" fmla="*/ 248194 w 2706752"/>
              <a:gd name="connsiteY25" fmla="*/ 1345474 h 1489165"/>
              <a:gd name="connsiteX26" fmla="*/ 1084217 w 2706752"/>
              <a:gd name="connsiteY26" fmla="*/ 1410788 h 1489165"/>
              <a:gd name="connsiteX27" fmla="*/ 849085 w 2706752"/>
              <a:gd name="connsiteY27" fmla="*/ 1293223 h 1489165"/>
              <a:gd name="connsiteX28" fmla="*/ 1201783 w 2706752"/>
              <a:gd name="connsiteY28" fmla="*/ 1058091 h 1489165"/>
              <a:gd name="connsiteX29" fmla="*/ 1031965 w 2706752"/>
              <a:gd name="connsiteY29" fmla="*/ 744583 h 1489165"/>
              <a:gd name="connsiteX30" fmla="*/ 1632857 w 2706752"/>
              <a:gd name="connsiteY30" fmla="*/ 574765 h 1489165"/>
              <a:gd name="connsiteX31" fmla="*/ 2103120 w 2706752"/>
              <a:gd name="connsiteY31" fmla="*/ 679268 h 1489165"/>
              <a:gd name="connsiteX32" fmla="*/ 2152543 w 2706752"/>
              <a:gd name="connsiteY32" fmla="*/ 695196 h 1489165"/>
              <a:gd name="connsiteX33" fmla="*/ 2266242 w 2706752"/>
              <a:gd name="connsiteY33" fmla="*/ 608056 h 1489165"/>
              <a:gd name="connsiteX34" fmla="*/ 2673062 w 2706752"/>
              <a:gd name="connsiteY34" fmla="*/ 639386 h 1489165"/>
              <a:gd name="connsiteX0" fmla="*/ 2706752 w 2706752"/>
              <a:gd name="connsiteY0" fmla="*/ 561381 h 1489165"/>
              <a:gd name="connsiteX1" fmla="*/ 2648529 w 2706752"/>
              <a:gd name="connsiteY1" fmla="*/ 472704 h 1489165"/>
              <a:gd name="connsiteX2" fmla="*/ 2299063 w 2706752"/>
              <a:gd name="connsiteY2" fmla="*/ 470263 h 1489165"/>
              <a:gd name="connsiteX3" fmla="*/ 2166223 w 2706752"/>
              <a:gd name="connsiteY3" fmla="*/ 482999 h 1489165"/>
              <a:gd name="connsiteX4" fmla="*/ 2011680 w 2706752"/>
              <a:gd name="connsiteY4" fmla="*/ 483325 h 1489165"/>
              <a:gd name="connsiteX5" fmla="*/ 1763485 w 2706752"/>
              <a:gd name="connsiteY5" fmla="*/ 496388 h 1489165"/>
              <a:gd name="connsiteX6" fmla="*/ 1815737 w 2706752"/>
              <a:gd name="connsiteY6" fmla="*/ 418011 h 1489165"/>
              <a:gd name="connsiteX7" fmla="*/ 1685108 w 2706752"/>
              <a:gd name="connsiteY7" fmla="*/ 287383 h 1489165"/>
              <a:gd name="connsiteX8" fmla="*/ 1815737 w 2706752"/>
              <a:gd name="connsiteY8" fmla="*/ 378823 h 1489165"/>
              <a:gd name="connsiteX9" fmla="*/ 1959428 w 2706752"/>
              <a:gd name="connsiteY9" fmla="*/ 391885 h 1489165"/>
              <a:gd name="connsiteX10" fmla="*/ 2050868 w 2706752"/>
              <a:gd name="connsiteY10" fmla="*/ 339634 h 1489165"/>
              <a:gd name="connsiteX11" fmla="*/ 1985554 w 2706752"/>
              <a:gd name="connsiteY11" fmla="*/ 195943 h 1489165"/>
              <a:gd name="connsiteX12" fmla="*/ 1737360 w 2706752"/>
              <a:gd name="connsiteY12" fmla="*/ 65314 h 1489165"/>
              <a:gd name="connsiteX13" fmla="*/ 1554480 w 2706752"/>
              <a:gd name="connsiteY13" fmla="*/ 13063 h 1489165"/>
              <a:gd name="connsiteX14" fmla="*/ 1436914 w 2706752"/>
              <a:gd name="connsiteY14" fmla="*/ 0 h 1489165"/>
              <a:gd name="connsiteX15" fmla="*/ 1293223 w 2706752"/>
              <a:gd name="connsiteY15" fmla="*/ 52251 h 1489165"/>
              <a:gd name="connsiteX16" fmla="*/ 1188720 w 2706752"/>
              <a:gd name="connsiteY16" fmla="*/ 169817 h 1489165"/>
              <a:gd name="connsiteX17" fmla="*/ 888274 w 2706752"/>
              <a:gd name="connsiteY17" fmla="*/ 91440 h 1489165"/>
              <a:gd name="connsiteX18" fmla="*/ 561703 w 2706752"/>
              <a:gd name="connsiteY18" fmla="*/ 78377 h 1489165"/>
              <a:gd name="connsiteX19" fmla="*/ 274320 w 2706752"/>
              <a:gd name="connsiteY19" fmla="*/ 169817 h 1489165"/>
              <a:gd name="connsiteX20" fmla="*/ 209005 w 2706752"/>
              <a:gd name="connsiteY20" fmla="*/ 391885 h 1489165"/>
              <a:gd name="connsiteX21" fmla="*/ 222068 w 2706752"/>
              <a:gd name="connsiteY21" fmla="*/ 718457 h 1489165"/>
              <a:gd name="connsiteX22" fmla="*/ 0 w 2706752"/>
              <a:gd name="connsiteY22" fmla="*/ 600891 h 1489165"/>
              <a:gd name="connsiteX23" fmla="*/ 130628 w 2706752"/>
              <a:gd name="connsiteY23" fmla="*/ 1489165 h 1489165"/>
              <a:gd name="connsiteX24" fmla="*/ 209005 w 2706752"/>
              <a:gd name="connsiteY24" fmla="*/ 1123405 h 1489165"/>
              <a:gd name="connsiteX25" fmla="*/ 378823 w 2706752"/>
              <a:gd name="connsiteY25" fmla="*/ 1162594 h 1489165"/>
              <a:gd name="connsiteX26" fmla="*/ 248194 w 2706752"/>
              <a:gd name="connsiteY26" fmla="*/ 1345474 h 1489165"/>
              <a:gd name="connsiteX27" fmla="*/ 1084217 w 2706752"/>
              <a:gd name="connsiteY27" fmla="*/ 1410788 h 1489165"/>
              <a:gd name="connsiteX28" fmla="*/ 849085 w 2706752"/>
              <a:gd name="connsiteY28" fmla="*/ 1293223 h 1489165"/>
              <a:gd name="connsiteX29" fmla="*/ 1201783 w 2706752"/>
              <a:gd name="connsiteY29" fmla="*/ 1058091 h 1489165"/>
              <a:gd name="connsiteX30" fmla="*/ 1031965 w 2706752"/>
              <a:gd name="connsiteY30" fmla="*/ 744583 h 1489165"/>
              <a:gd name="connsiteX31" fmla="*/ 1632857 w 2706752"/>
              <a:gd name="connsiteY31" fmla="*/ 574765 h 1489165"/>
              <a:gd name="connsiteX32" fmla="*/ 2103120 w 2706752"/>
              <a:gd name="connsiteY32" fmla="*/ 679268 h 1489165"/>
              <a:gd name="connsiteX33" fmla="*/ 2152543 w 2706752"/>
              <a:gd name="connsiteY33" fmla="*/ 695196 h 1489165"/>
              <a:gd name="connsiteX34" fmla="*/ 2266242 w 2706752"/>
              <a:gd name="connsiteY34" fmla="*/ 608056 h 1489165"/>
              <a:gd name="connsiteX35" fmla="*/ 2673062 w 2706752"/>
              <a:gd name="connsiteY35" fmla="*/ 639386 h 1489165"/>
              <a:gd name="connsiteX0" fmla="*/ 2760487 w 2760487"/>
              <a:gd name="connsiteY0" fmla="*/ 656316 h 1489165"/>
              <a:gd name="connsiteX1" fmla="*/ 2648529 w 2760487"/>
              <a:gd name="connsiteY1" fmla="*/ 472704 h 1489165"/>
              <a:gd name="connsiteX2" fmla="*/ 2299063 w 2760487"/>
              <a:gd name="connsiteY2" fmla="*/ 470263 h 1489165"/>
              <a:gd name="connsiteX3" fmla="*/ 2166223 w 2760487"/>
              <a:gd name="connsiteY3" fmla="*/ 482999 h 1489165"/>
              <a:gd name="connsiteX4" fmla="*/ 2011680 w 2760487"/>
              <a:gd name="connsiteY4" fmla="*/ 483325 h 1489165"/>
              <a:gd name="connsiteX5" fmla="*/ 1763485 w 2760487"/>
              <a:gd name="connsiteY5" fmla="*/ 496388 h 1489165"/>
              <a:gd name="connsiteX6" fmla="*/ 1815737 w 2760487"/>
              <a:gd name="connsiteY6" fmla="*/ 418011 h 1489165"/>
              <a:gd name="connsiteX7" fmla="*/ 1685108 w 2760487"/>
              <a:gd name="connsiteY7" fmla="*/ 287383 h 1489165"/>
              <a:gd name="connsiteX8" fmla="*/ 1815737 w 2760487"/>
              <a:gd name="connsiteY8" fmla="*/ 378823 h 1489165"/>
              <a:gd name="connsiteX9" fmla="*/ 1959428 w 2760487"/>
              <a:gd name="connsiteY9" fmla="*/ 391885 h 1489165"/>
              <a:gd name="connsiteX10" fmla="*/ 2050868 w 2760487"/>
              <a:gd name="connsiteY10" fmla="*/ 339634 h 1489165"/>
              <a:gd name="connsiteX11" fmla="*/ 1985554 w 2760487"/>
              <a:gd name="connsiteY11" fmla="*/ 195943 h 1489165"/>
              <a:gd name="connsiteX12" fmla="*/ 1737360 w 2760487"/>
              <a:gd name="connsiteY12" fmla="*/ 65314 h 1489165"/>
              <a:gd name="connsiteX13" fmla="*/ 1554480 w 2760487"/>
              <a:gd name="connsiteY13" fmla="*/ 13063 h 1489165"/>
              <a:gd name="connsiteX14" fmla="*/ 1436914 w 2760487"/>
              <a:gd name="connsiteY14" fmla="*/ 0 h 1489165"/>
              <a:gd name="connsiteX15" fmla="*/ 1293223 w 2760487"/>
              <a:gd name="connsiteY15" fmla="*/ 52251 h 1489165"/>
              <a:gd name="connsiteX16" fmla="*/ 1188720 w 2760487"/>
              <a:gd name="connsiteY16" fmla="*/ 169817 h 1489165"/>
              <a:gd name="connsiteX17" fmla="*/ 888274 w 2760487"/>
              <a:gd name="connsiteY17" fmla="*/ 91440 h 1489165"/>
              <a:gd name="connsiteX18" fmla="*/ 561703 w 2760487"/>
              <a:gd name="connsiteY18" fmla="*/ 78377 h 1489165"/>
              <a:gd name="connsiteX19" fmla="*/ 274320 w 2760487"/>
              <a:gd name="connsiteY19" fmla="*/ 169817 h 1489165"/>
              <a:gd name="connsiteX20" fmla="*/ 209005 w 2760487"/>
              <a:gd name="connsiteY20" fmla="*/ 391885 h 1489165"/>
              <a:gd name="connsiteX21" fmla="*/ 222068 w 2760487"/>
              <a:gd name="connsiteY21" fmla="*/ 718457 h 1489165"/>
              <a:gd name="connsiteX22" fmla="*/ 0 w 2760487"/>
              <a:gd name="connsiteY22" fmla="*/ 600891 h 1489165"/>
              <a:gd name="connsiteX23" fmla="*/ 130628 w 2760487"/>
              <a:gd name="connsiteY23" fmla="*/ 1489165 h 1489165"/>
              <a:gd name="connsiteX24" fmla="*/ 209005 w 2760487"/>
              <a:gd name="connsiteY24" fmla="*/ 1123405 h 1489165"/>
              <a:gd name="connsiteX25" fmla="*/ 378823 w 2760487"/>
              <a:gd name="connsiteY25" fmla="*/ 1162594 h 1489165"/>
              <a:gd name="connsiteX26" fmla="*/ 248194 w 2760487"/>
              <a:gd name="connsiteY26" fmla="*/ 1345474 h 1489165"/>
              <a:gd name="connsiteX27" fmla="*/ 1084217 w 2760487"/>
              <a:gd name="connsiteY27" fmla="*/ 1410788 h 1489165"/>
              <a:gd name="connsiteX28" fmla="*/ 849085 w 2760487"/>
              <a:gd name="connsiteY28" fmla="*/ 1293223 h 1489165"/>
              <a:gd name="connsiteX29" fmla="*/ 1201783 w 2760487"/>
              <a:gd name="connsiteY29" fmla="*/ 1058091 h 1489165"/>
              <a:gd name="connsiteX30" fmla="*/ 1031965 w 2760487"/>
              <a:gd name="connsiteY30" fmla="*/ 744583 h 1489165"/>
              <a:gd name="connsiteX31" fmla="*/ 1632857 w 2760487"/>
              <a:gd name="connsiteY31" fmla="*/ 574765 h 1489165"/>
              <a:gd name="connsiteX32" fmla="*/ 2103120 w 2760487"/>
              <a:gd name="connsiteY32" fmla="*/ 679268 h 1489165"/>
              <a:gd name="connsiteX33" fmla="*/ 2152543 w 2760487"/>
              <a:gd name="connsiteY33" fmla="*/ 695196 h 1489165"/>
              <a:gd name="connsiteX34" fmla="*/ 2266242 w 2760487"/>
              <a:gd name="connsiteY34" fmla="*/ 608056 h 1489165"/>
              <a:gd name="connsiteX35" fmla="*/ 2673062 w 2760487"/>
              <a:gd name="connsiteY35" fmla="*/ 639386 h 1489165"/>
              <a:gd name="connsiteX0" fmla="*/ 2760487 w 2760487"/>
              <a:gd name="connsiteY0" fmla="*/ 656316 h 1489165"/>
              <a:gd name="connsiteX1" fmla="*/ 2715966 w 2760487"/>
              <a:gd name="connsiteY1" fmla="*/ 524199 h 1489165"/>
              <a:gd name="connsiteX2" fmla="*/ 2299063 w 2760487"/>
              <a:gd name="connsiteY2" fmla="*/ 470263 h 1489165"/>
              <a:gd name="connsiteX3" fmla="*/ 2166223 w 2760487"/>
              <a:gd name="connsiteY3" fmla="*/ 482999 h 1489165"/>
              <a:gd name="connsiteX4" fmla="*/ 2011680 w 2760487"/>
              <a:gd name="connsiteY4" fmla="*/ 483325 h 1489165"/>
              <a:gd name="connsiteX5" fmla="*/ 1763485 w 2760487"/>
              <a:gd name="connsiteY5" fmla="*/ 496388 h 1489165"/>
              <a:gd name="connsiteX6" fmla="*/ 1815737 w 2760487"/>
              <a:gd name="connsiteY6" fmla="*/ 418011 h 1489165"/>
              <a:gd name="connsiteX7" fmla="*/ 1685108 w 2760487"/>
              <a:gd name="connsiteY7" fmla="*/ 287383 h 1489165"/>
              <a:gd name="connsiteX8" fmla="*/ 1815737 w 2760487"/>
              <a:gd name="connsiteY8" fmla="*/ 378823 h 1489165"/>
              <a:gd name="connsiteX9" fmla="*/ 1959428 w 2760487"/>
              <a:gd name="connsiteY9" fmla="*/ 391885 h 1489165"/>
              <a:gd name="connsiteX10" fmla="*/ 2050868 w 2760487"/>
              <a:gd name="connsiteY10" fmla="*/ 339634 h 1489165"/>
              <a:gd name="connsiteX11" fmla="*/ 1985554 w 2760487"/>
              <a:gd name="connsiteY11" fmla="*/ 195943 h 1489165"/>
              <a:gd name="connsiteX12" fmla="*/ 1737360 w 2760487"/>
              <a:gd name="connsiteY12" fmla="*/ 65314 h 1489165"/>
              <a:gd name="connsiteX13" fmla="*/ 1554480 w 2760487"/>
              <a:gd name="connsiteY13" fmla="*/ 13063 h 1489165"/>
              <a:gd name="connsiteX14" fmla="*/ 1436914 w 2760487"/>
              <a:gd name="connsiteY14" fmla="*/ 0 h 1489165"/>
              <a:gd name="connsiteX15" fmla="*/ 1293223 w 2760487"/>
              <a:gd name="connsiteY15" fmla="*/ 52251 h 1489165"/>
              <a:gd name="connsiteX16" fmla="*/ 1188720 w 2760487"/>
              <a:gd name="connsiteY16" fmla="*/ 169817 h 1489165"/>
              <a:gd name="connsiteX17" fmla="*/ 888274 w 2760487"/>
              <a:gd name="connsiteY17" fmla="*/ 91440 h 1489165"/>
              <a:gd name="connsiteX18" fmla="*/ 561703 w 2760487"/>
              <a:gd name="connsiteY18" fmla="*/ 78377 h 1489165"/>
              <a:gd name="connsiteX19" fmla="*/ 274320 w 2760487"/>
              <a:gd name="connsiteY19" fmla="*/ 169817 h 1489165"/>
              <a:gd name="connsiteX20" fmla="*/ 209005 w 2760487"/>
              <a:gd name="connsiteY20" fmla="*/ 391885 h 1489165"/>
              <a:gd name="connsiteX21" fmla="*/ 222068 w 2760487"/>
              <a:gd name="connsiteY21" fmla="*/ 718457 h 1489165"/>
              <a:gd name="connsiteX22" fmla="*/ 0 w 2760487"/>
              <a:gd name="connsiteY22" fmla="*/ 600891 h 1489165"/>
              <a:gd name="connsiteX23" fmla="*/ 130628 w 2760487"/>
              <a:gd name="connsiteY23" fmla="*/ 1489165 h 1489165"/>
              <a:gd name="connsiteX24" fmla="*/ 209005 w 2760487"/>
              <a:gd name="connsiteY24" fmla="*/ 1123405 h 1489165"/>
              <a:gd name="connsiteX25" fmla="*/ 378823 w 2760487"/>
              <a:gd name="connsiteY25" fmla="*/ 1162594 h 1489165"/>
              <a:gd name="connsiteX26" fmla="*/ 248194 w 2760487"/>
              <a:gd name="connsiteY26" fmla="*/ 1345474 h 1489165"/>
              <a:gd name="connsiteX27" fmla="*/ 1084217 w 2760487"/>
              <a:gd name="connsiteY27" fmla="*/ 1410788 h 1489165"/>
              <a:gd name="connsiteX28" fmla="*/ 849085 w 2760487"/>
              <a:gd name="connsiteY28" fmla="*/ 1293223 h 1489165"/>
              <a:gd name="connsiteX29" fmla="*/ 1201783 w 2760487"/>
              <a:gd name="connsiteY29" fmla="*/ 1058091 h 1489165"/>
              <a:gd name="connsiteX30" fmla="*/ 1031965 w 2760487"/>
              <a:gd name="connsiteY30" fmla="*/ 744583 h 1489165"/>
              <a:gd name="connsiteX31" fmla="*/ 1632857 w 2760487"/>
              <a:gd name="connsiteY31" fmla="*/ 574765 h 1489165"/>
              <a:gd name="connsiteX32" fmla="*/ 2103120 w 2760487"/>
              <a:gd name="connsiteY32" fmla="*/ 679268 h 1489165"/>
              <a:gd name="connsiteX33" fmla="*/ 2152543 w 2760487"/>
              <a:gd name="connsiteY33" fmla="*/ 695196 h 1489165"/>
              <a:gd name="connsiteX34" fmla="*/ 2266242 w 2760487"/>
              <a:gd name="connsiteY34" fmla="*/ 608056 h 1489165"/>
              <a:gd name="connsiteX35" fmla="*/ 2673062 w 2760487"/>
              <a:gd name="connsiteY35" fmla="*/ 639386 h 1489165"/>
              <a:gd name="connsiteX0" fmla="*/ 2696028 w 2727792"/>
              <a:gd name="connsiteY0" fmla="*/ 646298 h 1489165"/>
              <a:gd name="connsiteX1" fmla="*/ 2715966 w 2727792"/>
              <a:gd name="connsiteY1" fmla="*/ 524199 h 1489165"/>
              <a:gd name="connsiteX2" fmla="*/ 2299063 w 2727792"/>
              <a:gd name="connsiteY2" fmla="*/ 470263 h 1489165"/>
              <a:gd name="connsiteX3" fmla="*/ 2166223 w 2727792"/>
              <a:gd name="connsiteY3" fmla="*/ 482999 h 1489165"/>
              <a:gd name="connsiteX4" fmla="*/ 2011680 w 2727792"/>
              <a:gd name="connsiteY4" fmla="*/ 483325 h 1489165"/>
              <a:gd name="connsiteX5" fmla="*/ 1763485 w 2727792"/>
              <a:gd name="connsiteY5" fmla="*/ 496388 h 1489165"/>
              <a:gd name="connsiteX6" fmla="*/ 1815737 w 2727792"/>
              <a:gd name="connsiteY6" fmla="*/ 418011 h 1489165"/>
              <a:gd name="connsiteX7" fmla="*/ 1685108 w 2727792"/>
              <a:gd name="connsiteY7" fmla="*/ 287383 h 1489165"/>
              <a:gd name="connsiteX8" fmla="*/ 1815737 w 2727792"/>
              <a:gd name="connsiteY8" fmla="*/ 378823 h 1489165"/>
              <a:gd name="connsiteX9" fmla="*/ 1959428 w 2727792"/>
              <a:gd name="connsiteY9" fmla="*/ 391885 h 1489165"/>
              <a:gd name="connsiteX10" fmla="*/ 2050868 w 2727792"/>
              <a:gd name="connsiteY10" fmla="*/ 339634 h 1489165"/>
              <a:gd name="connsiteX11" fmla="*/ 1985554 w 2727792"/>
              <a:gd name="connsiteY11" fmla="*/ 195943 h 1489165"/>
              <a:gd name="connsiteX12" fmla="*/ 1737360 w 2727792"/>
              <a:gd name="connsiteY12" fmla="*/ 65314 h 1489165"/>
              <a:gd name="connsiteX13" fmla="*/ 1554480 w 2727792"/>
              <a:gd name="connsiteY13" fmla="*/ 13063 h 1489165"/>
              <a:gd name="connsiteX14" fmla="*/ 1436914 w 2727792"/>
              <a:gd name="connsiteY14" fmla="*/ 0 h 1489165"/>
              <a:gd name="connsiteX15" fmla="*/ 1293223 w 2727792"/>
              <a:gd name="connsiteY15" fmla="*/ 52251 h 1489165"/>
              <a:gd name="connsiteX16" fmla="*/ 1188720 w 2727792"/>
              <a:gd name="connsiteY16" fmla="*/ 169817 h 1489165"/>
              <a:gd name="connsiteX17" fmla="*/ 888274 w 2727792"/>
              <a:gd name="connsiteY17" fmla="*/ 91440 h 1489165"/>
              <a:gd name="connsiteX18" fmla="*/ 561703 w 2727792"/>
              <a:gd name="connsiteY18" fmla="*/ 78377 h 1489165"/>
              <a:gd name="connsiteX19" fmla="*/ 274320 w 2727792"/>
              <a:gd name="connsiteY19" fmla="*/ 169817 h 1489165"/>
              <a:gd name="connsiteX20" fmla="*/ 209005 w 2727792"/>
              <a:gd name="connsiteY20" fmla="*/ 391885 h 1489165"/>
              <a:gd name="connsiteX21" fmla="*/ 222068 w 2727792"/>
              <a:gd name="connsiteY21" fmla="*/ 718457 h 1489165"/>
              <a:gd name="connsiteX22" fmla="*/ 0 w 2727792"/>
              <a:gd name="connsiteY22" fmla="*/ 600891 h 1489165"/>
              <a:gd name="connsiteX23" fmla="*/ 130628 w 2727792"/>
              <a:gd name="connsiteY23" fmla="*/ 1489165 h 1489165"/>
              <a:gd name="connsiteX24" fmla="*/ 209005 w 2727792"/>
              <a:gd name="connsiteY24" fmla="*/ 1123405 h 1489165"/>
              <a:gd name="connsiteX25" fmla="*/ 378823 w 2727792"/>
              <a:gd name="connsiteY25" fmla="*/ 1162594 h 1489165"/>
              <a:gd name="connsiteX26" fmla="*/ 248194 w 2727792"/>
              <a:gd name="connsiteY26" fmla="*/ 1345474 h 1489165"/>
              <a:gd name="connsiteX27" fmla="*/ 1084217 w 2727792"/>
              <a:gd name="connsiteY27" fmla="*/ 1410788 h 1489165"/>
              <a:gd name="connsiteX28" fmla="*/ 849085 w 2727792"/>
              <a:gd name="connsiteY28" fmla="*/ 1293223 h 1489165"/>
              <a:gd name="connsiteX29" fmla="*/ 1201783 w 2727792"/>
              <a:gd name="connsiteY29" fmla="*/ 1058091 h 1489165"/>
              <a:gd name="connsiteX30" fmla="*/ 1031965 w 2727792"/>
              <a:gd name="connsiteY30" fmla="*/ 744583 h 1489165"/>
              <a:gd name="connsiteX31" fmla="*/ 1632857 w 2727792"/>
              <a:gd name="connsiteY31" fmla="*/ 574765 h 1489165"/>
              <a:gd name="connsiteX32" fmla="*/ 2103120 w 2727792"/>
              <a:gd name="connsiteY32" fmla="*/ 679268 h 1489165"/>
              <a:gd name="connsiteX33" fmla="*/ 2152543 w 2727792"/>
              <a:gd name="connsiteY33" fmla="*/ 695196 h 1489165"/>
              <a:gd name="connsiteX34" fmla="*/ 2266242 w 2727792"/>
              <a:gd name="connsiteY34" fmla="*/ 608056 h 1489165"/>
              <a:gd name="connsiteX35" fmla="*/ 2673062 w 2727792"/>
              <a:gd name="connsiteY35" fmla="*/ 639386 h 1489165"/>
              <a:gd name="connsiteX0" fmla="*/ 2696028 w 2727792"/>
              <a:gd name="connsiteY0" fmla="*/ 646298 h 1489165"/>
              <a:gd name="connsiteX1" fmla="*/ 2715966 w 2727792"/>
              <a:gd name="connsiteY1" fmla="*/ 524199 h 1489165"/>
              <a:gd name="connsiteX2" fmla="*/ 2299063 w 2727792"/>
              <a:gd name="connsiteY2" fmla="*/ 470263 h 1489165"/>
              <a:gd name="connsiteX3" fmla="*/ 2166223 w 2727792"/>
              <a:gd name="connsiteY3" fmla="*/ 482999 h 1489165"/>
              <a:gd name="connsiteX4" fmla="*/ 2011680 w 2727792"/>
              <a:gd name="connsiteY4" fmla="*/ 483325 h 1489165"/>
              <a:gd name="connsiteX5" fmla="*/ 1763485 w 2727792"/>
              <a:gd name="connsiteY5" fmla="*/ 496388 h 1489165"/>
              <a:gd name="connsiteX6" fmla="*/ 1815737 w 2727792"/>
              <a:gd name="connsiteY6" fmla="*/ 418011 h 1489165"/>
              <a:gd name="connsiteX7" fmla="*/ 1685108 w 2727792"/>
              <a:gd name="connsiteY7" fmla="*/ 287383 h 1489165"/>
              <a:gd name="connsiteX8" fmla="*/ 1815737 w 2727792"/>
              <a:gd name="connsiteY8" fmla="*/ 378823 h 1489165"/>
              <a:gd name="connsiteX9" fmla="*/ 1959428 w 2727792"/>
              <a:gd name="connsiteY9" fmla="*/ 391885 h 1489165"/>
              <a:gd name="connsiteX10" fmla="*/ 2050868 w 2727792"/>
              <a:gd name="connsiteY10" fmla="*/ 339634 h 1489165"/>
              <a:gd name="connsiteX11" fmla="*/ 1985554 w 2727792"/>
              <a:gd name="connsiteY11" fmla="*/ 195943 h 1489165"/>
              <a:gd name="connsiteX12" fmla="*/ 1737360 w 2727792"/>
              <a:gd name="connsiteY12" fmla="*/ 65314 h 1489165"/>
              <a:gd name="connsiteX13" fmla="*/ 1554480 w 2727792"/>
              <a:gd name="connsiteY13" fmla="*/ 13063 h 1489165"/>
              <a:gd name="connsiteX14" fmla="*/ 1436914 w 2727792"/>
              <a:gd name="connsiteY14" fmla="*/ 0 h 1489165"/>
              <a:gd name="connsiteX15" fmla="*/ 1293223 w 2727792"/>
              <a:gd name="connsiteY15" fmla="*/ 52251 h 1489165"/>
              <a:gd name="connsiteX16" fmla="*/ 1188720 w 2727792"/>
              <a:gd name="connsiteY16" fmla="*/ 169817 h 1489165"/>
              <a:gd name="connsiteX17" fmla="*/ 888274 w 2727792"/>
              <a:gd name="connsiteY17" fmla="*/ 91440 h 1489165"/>
              <a:gd name="connsiteX18" fmla="*/ 561703 w 2727792"/>
              <a:gd name="connsiteY18" fmla="*/ 78377 h 1489165"/>
              <a:gd name="connsiteX19" fmla="*/ 274320 w 2727792"/>
              <a:gd name="connsiteY19" fmla="*/ 169817 h 1489165"/>
              <a:gd name="connsiteX20" fmla="*/ 209005 w 2727792"/>
              <a:gd name="connsiteY20" fmla="*/ 391885 h 1489165"/>
              <a:gd name="connsiteX21" fmla="*/ 222068 w 2727792"/>
              <a:gd name="connsiteY21" fmla="*/ 718457 h 1489165"/>
              <a:gd name="connsiteX22" fmla="*/ 0 w 2727792"/>
              <a:gd name="connsiteY22" fmla="*/ 600891 h 1489165"/>
              <a:gd name="connsiteX23" fmla="*/ 130628 w 2727792"/>
              <a:gd name="connsiteY23" fmla="*/ 1489165 h 1489165"/>
              <a:gd name="connsiteX24" fmla="*/ 209005 w 2727792"/>
              <a:gd name="connsiteY24" fmla="*/ 1123405 h 1489165"/>
              <a:gd name="connsiteX25" fmla="*/ 378823 w 2727792"/>
              <a:gd name="connsiteY25" fmla="*/ 1162594 h 1489165"/>
              <a:gd name="connsiteX26" fmla="*/ 248194 w 2727792"/>
              <a:gd name="connsiteY26" fmla="*/ 1345474 h 1489165"/>
              <a:gd name="connsiteX27" fmla="*/ 1084217 w 2727792"/>
              <a:gd name="connsiteY27" fmla="*/ 1410788 h 1489165"/>
              <a:gd name="connsiteX28" fmla="*/ 849085 w 2727792"/>
              <a:gd name="connsiteY28" fmla="*/ 1293223 h 1489165"/>
              <a:gd name="connsiteX29" fmla="*/ 1201783 w 2727792"/>
              <a:gd name="connsiteY29" fmla="*/ 1058091 h 1489165"/>
              <a:gd name="connsiteX30" fmla="*/ 1031965 w 2727792"/>
              <a:gd name="connsiteY30" fmla="*/ 744583 h 1489165"/>
              <a:gd name="connsiteX31" fmla="*/ 1632857 w 2727792"/>
              <a:gd name="connsiteY31" fmla="*/ 574765 h 1489165"/>
              <a:gd name="connsiteX32" fmla="*/ 2103120 w 2727792"/>
              <a:gd name="connsiteY32" fmla="*/ 679268 h 1489165"/>
              <a:gd name="connsiteX33" fmla="*/ 2152543 w 2727792"/>
              <a:gd name="connsiteY33" fmla="*/ 695196 h 1489165"/>
              <a:gd name="connsiteX34" fmla="*/ 2266242 w 2727792"/>
              <a:gd name="connsiteY34" fmla="*/ 608056 h 1489165"/>
              <a:gd name="connsiteX35" fmla="*/ 2673062 w 2727792"/>
              <a:gd name="connsiteY35" fmla="*/ 639386 h 1489165"/>
              <a:gd name="connsiteX0" fmla="*/ 2696028 w 2727792"/>
              <a:gd name="connsiteY0" fmla="*/ 646298 h 1489165"/>
              <a:gd name="connsiteX1" fmla="*/ 2715966 w 2727792"/>
              <a:gd name="connsiteY1" fmla="*/ 524199 h 1489165"/>
              <a:gd name="connsiteX2" fmla="*/ 2299063 w 2727792"/>
              <a:gd name="connsiteY2" fmla="*/ 470263 h 1489165"/>
              <a:gd name="connsiteX3" fmla="*/ 2166223 w 2727792"/>
              <a:gd name="connsiteY3" fmla="*/ 482999 h 1489165"/>
              <a:gd name="connsiteX4" fmla="*/ 2011680 w 2727792"/>
              <a:gd name="connsiteY4" fmla="*/ 483325 h 1489165"/>
              <a:gd name="connsiteX5" fmla="*/ 1763485 w 2727792"/>
              <a:gd name="connsiteY5" fmla="*/ 496388 h 1489165"/>
              <a:gd name="connsiteX6" fmla="*/ 1815737 w 2727792"/>
              <a:gd name="connsiteY6" fmla="*/ 418011 h 1489165"/>
              <a:gd name="connsiteX7" fmla="*/ 1685108 w 2727792"/>
              <a:gd name="connsiteY7" fmla="*/ 287383 h 1489165"/>
              <a:gd name="connsiteX8" fmla="*/ 1815737 w 2727792"/>
              <a:gd name="connsiteY8" fmla="*/ 378823 h 1489165"/>
              <a:gd name="connsiteX9" fmla="*/ 1959428 w 2727792"/>
              <a:gd name="connsiteY9" fmla="*/ 391885 h 1489165"/>
              <a:gd name="connsiteX10" fmla="*/ 2050868 w 2727792"/>
              <a:gd name="connsiteY10" fmla="*/ 339634 h 1489165"/>
              <a:gd name="connsiteX11" fmla="*/ 1985554 w 2727792"/>
              <a:gd name="connsiteY11" fmla="*/ 195943 h 1489165"/>
              <a:gd name="connsiteX12" fmla="*/ 1737360 w 2727792"/>
              <a:gd name="connsiteY12" fmla="*/ 65314 h 1489165"/>
              <a:gd name="connsiteX13" fmla="*/ 1554480 w 2727792"/>
              <a:gd name="connsiteY13" fmla="*/ 13063 h 1489165"/>
              <a:gd name="connsiteX14" fmla="*/ 1436914 w 2727792"/>
              <a:gd name="connsiteY14" fmla="*/ 0 h 1489165"/>
              <a:gd name="connsiteX15" fmla="*/ 1293223 w 2727792"/>
              <a:gd name="connsiteY15" fmla="*/ 52251 h 1489165"/>
              <a:gd name="connsiteX16" fmla="*/ 1188720 w 2727792"/>
              <a:gd name="connsiteY16" fmla="*/ 169817 h 1489165"/>
              <a:gd name="connsiteX17" fmla="*/ 888274 w 2727792"/>
              <a:gd name="connsiteY17" fmla="*/ 91440 h 1489165"/>
              <a:gd name="connsiteX18" fmla="*/ 561703 w 2727792"/>
              <a:gd name="connsiteY18" fmla="*/ 78377 h 1489165"/>
              <a:gd name="connsiteX19" fmla="*/ 274320 w 2727792"/>
              <a:gd name="connsiteY19" fmla="*/ 169817 h 1489165"/>
              <a:gd name="connsiteX20" fmla="*/ 209005 w 2727792"/>
              <a:gd name="connsiteY20" fmla="*/ 391885 h 1489165"/>
              <a:gd name="connsiteX21" fmla="*/ 222068 w 2727792"/>
              <a:gd name="connsiteY21" fmla="*/ 718457 h 1489165"/>
              <a:gd name="connsiteX22" fmla="*/ 0 w 2727792"/>
              <a:gd name="connsiteY22" fmla="*/ 600891 h 1489165"/>
              <a:gd name="connsiteX23" fmla="*/ 130628 w 2727792"/>
              <a:gd name="connsiteY23" fmla="*/ 1489165 h 1489165"/>
              <a:gd name="connsiteX24" fmla="*/ 209005 w 2727792"/>
              <a:gd name="connsiteY24" fmla="*/ 1123405 h 1489165"/>
              <a:gd name="connsiteX25" fmla="*/ 378823 w 2727792"/>
              <a:gd name="connsiteY25" fmla="*/ 1162594 h 1489165"/>
              <a:gd name="connsiteX26" fmla="*/ 248194 w 2727792"/>
              <a:gd name="connsiteY26" fmla="*/ 1345474 h 1489165"/>
              <a:gd name="connsiteX27" fmla="*/ 1084217 w 2727792"/>
              <a:gd name="connsiteY27" fmla="*/ 1410788 h 1489165"/>
              <a:gd name="connsiteX28" fmla="*/ 849085 w 2727792"/>
              <a:gd name="connsiteY28" fmla="*/ 1293223 h 1489165"/>
              <a:gd name="connsiteX29" fmla="*/ 1201783 w 2727792"/>
              <a:gd name="connsiteY29" fmla="*/ 1058091 h 1489165"/>
              <a:gd name="connsiteX30" fmla="*/ 1031965 w 2727792"/>
              <a:gd name="connsiteY30" fmla="*/ 744583 h 1489165"/>
              <a:gd name="connsiteX31" fmla="*/ 1632857 w 2727792"/>
              <a:gd name="connsiteY31" fmla="*/ 574765 h 1489165"/>
              <a:gd name="connsiteX32" fmla="*/ 2103120 w 2727792"/>
              <a:gd name="connsiteY32" fmla="*/ 679268 h 1489165"/>
              <a:gd name="connsiteX33" fmla="*/ 2152543 w 2727792"/>
              <a:gd name="connsiteY33" fmla="*/ 695196 h 1489165"/>
              <a:gd name="connsiteX34" fmla="*/ 2266242 w 2727792"/>
              <a:gd name="connsiteY34" fmla="*/ 608056 h 1489165"/>
              <a:gd name="connsiteX35" fmla="*/ 2673062 w 2727792"/>
              <a:gd name="connsiteY35" fmla="*/ 639386 h 1489165"/>
              <a:gd name="connsiteX0" fmla="*/ 2696028 w 2727792"/>
              <a:gd name="connsiteY0" fmla="*/ 646298 h 1489165"/>
              <a:gd name="connsiteX1" fmla="*/ 2715966 w 2727792"/>
              <a:gd name="connsiteY1" fmla="*/ 524199 h 1489165"/>
              <a:gd name="connsiteX2" fmla="*/ 2299063 w 2727792"/>
              <a:gd name="connsiteY2" fmla="*/ 470263 h 1489165"/>
              <a:gd name="connsiteX3" fmla="*/ 2166223 w 2727792"/>
              <a:gd name="connsiteY3" fmla="*/ 482999 h 1489165"/>
              <a:gd name="connsiteX4" fmla="*/ 2011680 w 2727792"/>
              <a:gd name="connsiteY4" fmla="*/ 483325 h 1489165"/>
              <a:gd name="connsiteX5" fmla="*/ 1763485 w 2727792"/>
              <a:gd name="connsiteY5" fmla="*/ 496388 h 1489165"/>
              <a:gd name="connsiteX6" fmla="*/ 1815737 w 2727792"/>
              <a:gd name="connsiteY6" fmla="*/ 418011 h 1489165"/>
              <a:gd name="connsiteX7" fmla="*/ 1685108 w 2727792"/>
              <a:gd name="connsiteY7" fmla="*/ 287383 h 1489165"/>
              <a:gd name="connsiteX8" fmla="*/ 1815737 w 2727792"/>
              <a:gd name="connsiteY8" fmla="*/ 378823 h 1489165"/>
              <a:gd name="connsiteX9" fmla="*/ 1959428 w 2727792"/>
              <a:gd name="connsiteY9" fmla="*/ 391885 h 1489165"/>
              <a:gd name="connsiteX10" fmla="*/ 2050868 w 2727792"/>
              <a:gd name="connsiteY10" fmla="*/ 339634 h 1489165"/>
              <a:gd name="connsiteX11" fmla="*/ 1985554 w 2727792"/>
              <a:gd name="connsiteY11" fmla="*/ 195943 h 1489165"/>
              <a:gd name="connsiteX12" fmla="*/ 1737360 w 2727792"/>
              <a:gd name="connsiteY12" fmla="*/ 65314 h 1489165"/>
              <a:gd name="connsiteX13" fmla="*/ 1554480 w 2727792"/>
              <a:gd name="connsiteY13" fmla="*/ 13063 h 1489165"/>
              <a:gd name="connsiteX14" fmla="*/ 1436914 w 2727792"/>
              <a:gd name="connsiteY14" fmla="*/ 0 h 1489165"/>
              <a:gd name="connsiteX15" fmla="*/ 1293223 w 2727792"/>
              <a:gd name="connsiteY15" fmla="*/ 52251 h 1489165"/>
              <a:gd name="connsiteX16" fmla="*/ 1188720 w 2727792"/>
              <a:gd name="connsiteY16" fmla="*/ 169817 h 1489165"/>
              <a:gd name="connsiteX17" fmla="*/ 888274 w 2727792"/>
              <a:gd name="connsiteY17" fmla="*/ 91440 h 1489165"/>
              <a:gd name="connsiteX18" fmla="*/ 561703 w 2727792"/>
              <a:gd name="connsiteY18" fmla="*/ 78377 h 1489165"/>
              <a:gd name="connsiteX19" fmla="*/ 274320 w 2727792"/>
              <a:gd name="connsiteY19" fmla="*/ 169817 h 1489165"/>
              <a:gd name="connsiteX20" fmla="*/ 209005 w 2727792"/>
              <a:gd name="connsiteY20" fmla="*/ 391885 h 1489165"/>
              <a:gd name="connsiteX21" fmla="*/ 222068 w 2727792"/>
              <a:gd name="connsiteY21" fmla="*/ 718457 h 1489165"/>
              <a:gd name="connsiteX22" fmla="*/ 0 w 2727792"/>
              <a:gd name="connsiteY22" fmla="*/ 600891 h 1489165"/>
              <a:gd name="connsiteX23" fmla="*/ 130628 w 2727792"/>
              <a:gd name="connsiteY23" fmla="*/ 1489165 h 1489165"/>
              <a:gd name="connsiteX24" fmla="*/ 209005 w 2727792"/>
              <a:gd name="connsiteY24" fmla="*/ 1123405 h 1489165"/>
              <a:gd name="connsiteX25" fmla="*/ 378823 w 2727792"/>
              <a:gd name="connsiteY25" fmla="*/ 1162594 h 1489165"/>
              <a:gd name="connsiteX26" fmla="*/ 248194 w 2727792"/>
              <a:gd name="connsiteY26" fmla="*/ 1345474 h 1489165"/>
              <a:gd name="connsiteX27" fmla="*/ 1084217 w 2727792"/>
              <a:gd name="connsiteY27" fmla="*/ 1410788 h 1489165"/>
              <a:gd name="connsiteX28" fmla="*/ 849085 w 2727792"/>
              <a:gd name="connsiteY28" fmla="*/ 1293223 h 1489165"/>
              <a:gd name="connsiteX29" fmla="*/ 1201783 w 2727792"/>
              <a:gd name="connsiteY29" fmla="*/ 1058091 h 1489165"/>
              <a:gd name="connsiteX30" fmla="*/ 1031965 w 2727792"/>
              <a:gd name="connsiteY30" fmla="*/ 744583 h 1489165"/>
              <a:gd name="connsiteX31" fmla="*/ 1632857 w 2727792"/>
              <a:gd name="connsiteY31" fmla="*/ 574765 h 1489165"/>
              <a:gd name="connsiteX32" fmla="*/ 2103120 w 2727792"/>
              <a:gd name="connsiteY32" fmla="*/ 679268 h 1489165"/>
              <a:gd name="connsiteX33" fmla="*/ 2152543 w 2727792"/>
              <a:gd name="connsiteY33" fmla="*/ 695196 h 1489165"/>
              <a:gd name="connsiteX34" fmla="*/ 2266242 w 2727792"/>
              <a:gd name="connsiteY34" fmla="*/ 608056 h 1489165"/>
              <a:gd name="connsiteX35" fmla="*/ 2673062 w 2727792"/>
              <a:gd name="connsiteY35" fmla="*/ 639386 h 1489165"/>
              <a:gd name="connsiteX0" fmla="*/ 2696028 w 2727792"/>
              <a:gd name="connsiteY0" fmla="*/ 646908 h 1489775"/>
              <a:gd name="connsiteX1" fmla="*/ 2715966 w 2727792"/>
              <a:gd name="connsiteY1" fmla="*/ 524809 h 1489775"/>
              <a:gd name="connsiteX2" fmla="*/ 2299063 w 2727792"/>
              <a:gd name="connsiteY2" fmla="*/ 470873 h 1489775"/>
              <a:gd name="connsiteX3" fmla="*/ 2166223 w 2727792"/>
              <a:gd name="connsiteY3" fmla="*/ 483609 h 1489775"/>
              <a:gd name="connsiteX4" fmla="*/ 2011680 w 2727792"/>
              <a:gd name="connsiteY4" fmla="*/ 483935 h 1489775"/>
              <a:gd name="connsiteX5" fmla="*/ 1763485 w 2727792"/>
              <a:gd name="connsiteY5" fmla="*/ 496998 h 1489775"/>
              <a:gd name="connsiteX6" fmla="*/ 1815737 w 2727792"/>
              <a:gd name="connsiteY6" fmla="*/ 418621 h 1489775"/>
              <a:gd name="connsiteX7" fmla="*/ 1685108 w 2727792"/>
              <a:gd name="connsiteY7" fmla="*/ 287993 h 1489775"/>
              <a:gd name="connsiteX8" fmla="*/ 1815737 w 2727792"/>
              <a:gd name="connsiteY8" fmla="*/ 379433 h 1489775"/>
              <a:gd name="connsiteX9" fmla="*/ 1959428 w 2727792"/>
              <a:gd name="connsiteY9" fmla="*/ 392495 h 1489775"/>
              <a:gd name="connsiteX10" fmla="*/ 2050868 w 2727792"/>
              <a:gd name="connsiteY10" fmla="*/ 340244 h 1489775"/>
              <a:gd name="connsiteX11" fmla="*/ 1985554 w 2727792"/>
              <a:gd name="connsiteY11" fmla="*/ 196553 h 1489775"/>
              <a:gd name="connsiteX12" fmla="*/ 1737360 w 2727792"/>
              <a:gd name="connsiteY12" fmla="*/ 65924 h 1489775"/>
              <a:gd name="connsiteX13" fmla="*/ 1554480 w 2727792"/>
              <a:gd name="connsiteY13" fmla="*/ 13673 h 1489775"/>
              <a:gd name="connsiteX14" fmla="*/ 1436914 w 2727792"/>
              <a:gd name="connsiteY14" fmla="*/ 610 h 1489775"/>
              <a:gd name="connsiteX15" fmla="*/ 1293223 w 2727792"/>
              <a:gd name="connsiteY15" fmla="*/ 52861 h 1489775"/>
              <a:gd name="connsiteX16" fmla="*/ 1188720 w 2727792"/>
              <a:gd name="connsiteY16" fmla="*/ 170427 h 1489775"/>
              <a:gd name="connsiteX17" fmla="*/ 888274 w 2727792"/>
              <a:gd name="connsiteY17" fmla="*/ 92050 h 1489775"/>
              <a:gd name="connsiteX18" fmla="*/ 561703 w 2727792"/>
              <a:gd name="connsiteY18" fmla="*/ 78987 h 1489775"/>
              <a:gd name="connsiteX19" fmla="*/ 274320 w 2727792"/>
              <a:gd name="connsiteY19" fmla="*/ 170427 h 1489775"/>
              <a:gd name="connsiteX20" fmla="*/ 209005 w 2727792"/>
              <a:gd name="connsiteY20" fmla="*/ 392495 h 1489775"/>
              <a:gd name="connsiteX21" fmla="*/ 222068 w 2727792"/>
              <a:gd name="connsiteY21" fmla="*/ 719067 h 1489775"/>
              <a:gd name="connsiteX22" fmla="*/ 0 w 2727792"/>
              <a:gd name="connsiteY22" fmla="*/ 601501 h 1489775"/>
              <a:gd name="connsiteX23" fmla="*/ 130628 w 2727792"/>
              <a:gd name="connsiteY23" fmla="*/ 1489775 h 1489775"/>
              <a:gd name="connsiteX24" fmla="*/ 209005 w 2727792"/>
              <a:gd name="connsiteY24" fmla="*/ 1124015 h 1489775"/>
              <a:gd name="connsiteX25" fmla="*/ 378823 w 2727792"/>
              <a:gd name="connsiteY25" fmla="*/ 1163204 h 1489775"/>
              <a:gd name="connsiteX26" fmla="*/ 248194 w 2727792"/>
              <a:gd name="connsiteY26" fmla="*/ 1346084 h 1489775"/>
              <a:gd name="connsiteX27" fmla="*/ 1084217 w 2727792"/>
              <a:gd name="connsiteY27" fmla="*/ 1411398 h 1489775"/>
              <a:gd name="connsiteX28" fmla="*/ 849085 w 2727792"/>
              <a:gd name="connsiteY28" fmla="*/ 1293833 h 1489775"/>
              <a:gd name="connsiteX29" fmla="*/ 1201783 w 2727792"/>
              <a:gd name="connsiteY29" fmla="*/ 1058701 h 1489775"/>
              <a:gd name="connsiteX30" fmla="*/ 1031965 w 2727792"/>
              <a:gd name="connsiteY30" fmla="*/ 745193 h 1489775"/>
              <a:gd name="connsiteX31" fmla="*/ 1632857 w 2727792"/>
              <a:gd name="connsiteY31" fmla="*/ 575375 h 1489775"/>
              <a:gd name="connsiteX32" fmla="*/ 2103120 w 2727792"/>
              <a:gd name="connsiteY32" fmla="*/ 679878 h 1489775"/>
              <a:gd name="connsiteX33" fmla="*/ 2152543 w 2727792"/>
              <a:gd name="connsiteY33" fmla="*/ 695806 h 1489775"/>
              <a:gd name="connsiteX34" fmla="*/ 2266242 w 2727792"/>
              <a:gd name="connsiteY34" fmla="*/ 608666 h 1489775"/>
              <a:gd name="connsiteX35" fmla="*/ 2673062 w 2727792"/>
              <a:gd name="connsiteY35" fmla="*/ 639996 h 148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727792" h="1489775">
                <a:moveTo>
                  <a:pt x="2696028" y="646908"/>
                </a:moveTo>
                <a:cubicBezTo>
                  <a:pt x="2648283" y="635729"/>
                  <a:pt x="2763711" y="535988"/>
                  <a:pt x="2715966" y="524809"/>
                </a:cubicBezTo>
                <a:lnTo>
                  <a:pt x="2299063" y="470873"/>
                </a:lnTo>
                <a:lnTo>
                  <a:pt x="2166223" y="483609"/>
                </a:lnTo>
                <a:lnTo>
                  <a:pt x="2011680" y="483935"/>
                </a:lnTo>
                <a:lnTo>
                  <a:pt x="1763485" y="496998"/>
                </a:lnTo>
                <a:lnTo>
                  <a:pt x="1815737" y="418621"/>
                </a:lnTo>
                <a:lnTo>
                  <a:pt x="1685108" y="287993"/>
                </a:lnTo>
                <a:lnTo>
                  <a:pt x="1815737" y="379433"/>
                </a:lnTo>
                <a:lnTo>
                  <a:pt x="1959428" y="392495"/>
                </a:lnTo>
                <a:lnTo>
                  <a:pt x="2050868" y="340244"/>
                </a:lnTo>
                <a:cubicBezTo>
                  <a:pt x="2029097" y="292347"/>
                  <a:pt x="2054696" y="324725"/>
                  <a:pt x="1985554" y="196553"/>
                </a:cubicBezTo>
                <a:cubicBezTo>
                  <a:pt x="1949961" y="137551"/>
                  <a:pt x="1820091" y="109467"/>
                  <a:pt x="1737360" y="65924"/>
                </a:cubicBezTo>
                <a:lnTo>
                  <a:pt x="1554480" y="13673"/>
                </a:lnTo>
                <a:cubicBezTo>
                  <a:pt x="1515291" y="9319"/>
                  <a:pt x="1489547" y="-2848"/>
                  <a:pt x="1436914" y="610"/>
                </a:cubicBezTo>
                <a:lnTo>
                  <a:pt x="1293223" y="52861"/>
                </a:lnTo>
                <a:lnTo>
                  <a:pt x="1188720" y="170427"/>
                </a:lnTo>
                <a:lnTo>
                  <a:pt x="888274" y="92050"/>
                </a:lnTo>
                <a:lnTo>
                  <a:pt x="561703" y="78987"/>
                </a:lnTo>
                <a:cubicBezTo>
                  <a:pt x="465909" y="109467"/>
                  <a:pt x="381755" y="111663"/>
                  <a:pt x="274320" y="170427"/>
                </a:cubicBezTo>
                <a:cubicBezTo>
                  <a:pt x="225587" y="224766"/>
                  <a:pt x="230777" y="318472"/>
                  <a:pt x="209005" y="392495"/>
                </a:cubicBezTo>
                <a:lnTo>
                  <a:pt x="222068" y="719067"/>
                </a:lnTo>
                <a:lnTo>
                  <a:pt x="0" y="601501"/>
                </a:lnTo>
                <a:lnTo>
                  <a:pt x="130628" y="1489775"/>
                </a:lnTo>
                <a:lnTo>
                  <a:pt x="209005" y="1124015"/>
                </a:lnTo>
                <a:lnTo>
                  <a:pt x="378823" y="1163204"/>
                </a:lnTo>
                <a:lnTo>
                  <a:pt x="248194" y="1346084"/>
                </a:lnTo>
                <a:lnTo>
                  <a:pt x="1084217" y="1411398"/>
                </a:lnTo>
                <a:lnTo>
                  <a:pt x="849085" y="1293833"/>
                </a:lnTo>
                <a:lnTo>
                  <a:pt x="1201783" y="1058701"/>
                </a:lnTo>
                <a:lnTo>
                  <a:pt x="1031965" y="745193"/>
                </a:lnTo>
                <a:lnTo>
                  <a:pt x="1632857" y="575375"/>
                </a:lnTo>
                <a:lnTo>
                  <a:pt x="2103120" y="679878"/>
                </a:lnTo>
                <a:cubicBezTo>
                  <a:pt x="2159726" y="627627"/>
                  <a:pt x="2125356" y="707675"/>
                  <a:pt x="2152543" y="695806"/>
                </a:cubicBezTo>
                <a:cubicBezTo>
                  <a:pt x="2179730" y="683937"/>
                  <a:pt x="2179489" y="617968"/>
                  <a:pt x="2266242" y="608666"/>
                </a:cubicBezTo>
                <a:cubicBezTo>
                  <a:pt x="2352995" y="599364"/>
                  <a:pt x="2537455" y="629553"/>
                  <a:pt x="2673062" y="639996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b-NO"/>
          </a:p>
        </p:txBody>
      </p:sp>
      <p:sp>
        <p:nvSpPr>
          <p:cNvPr id="12" name="TekstSylinder 2">
            <a:extLst>
              <a:ext uri="{FF2B5EF4-FFF2-40B4-BE49-F238E27FC236}">
                <a16:creationId xmlns:a16="http://schemas.microsoft.com/office/drawing/2014/main" id="{A93B8670-C69D-4EFD-AB7B-FA9C449D60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00056" y="3861048"/>
            <a:ext cx="3181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b-NO" altLang="nb-NO"/>
              <a:t>Takk for </a:t>
            </a:r>
            <a:r>
              <a:rPr lang="nb-NO" altLang="nb-NO" err="1"/>
              <a:t>oppmerksomehten</a:t>
            </a:r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3831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79680C1-61AD-57CA-3FDA-AE15B6956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2B82-2A6D-4862-86E2-0E1E826199B9}" type="datetimeFigureOut">
              <a:rPr lang="nb-NO" smtClean="0"/>
              <a:t>30.10.2024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CEBDEA9-BD9B-235D-CBEF-7ABA6FF50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95C02FE-1A2E-20FA-EB0B-B99DF82F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E4C2-1754-45F4-9520-FA5E14405C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750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emside - d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 descr="MGK_powerpoint_d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E82EDC7F-89CE-41E9-ACE8-FE1C86EFEA66}" type="datetimeFigureOut">
              <a:rPr lang="nb-NO"/>
              <a:pPr>
                <a:defRPr/>
              </a:pPr>
              <a:t>31.10.2024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977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emside - 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 descr="MGK_powerpoint_d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47C60A92-E31E-4205-816B-57A60E25B261}" type="datetimeFigureOut">
              <a:rPr lang="nb-NO"/>
              <a:pPr>
                <a:defRPr/>
              </a:pPr>
              <a:t>31.10.2024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81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emside - 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47C60A92-E31E-4205-816B-57A60E25B261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A4AE6275-14FF-4DE2-91FE-FD41F2902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7800" l="2755" r="97521">
                        <a14:foregroundMark x1="5510" y1="6600" x2="5510" y2="6600"/>
                        <a14:foregroundMark x1="9091" y1="3400" x2="9091" y2="3400"/>
                        <a14:foregroundMark x1="97521" y1="17000" x2="97521" y2="17000"/>
                        <a14:foregroundMark x1="79339" y1="2600" x2="79339" y2="2600"/>
                        <a14:foregroundMark x1="4408" y1="76000" x2="4408" y2="76000"/>
                        <a14:foregroundMark x1="2755" y1="41800" x2="2755" y2="41800"/>
                        <a14:foregroundMark x1="45730" y1="93600" x2="45730" y2="93600"/>
                        <a14:foregroundMark x1="60606" y1="97800" x2="60606" y2="9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274789"/>
            <a:ext cx="3817432" cy="525817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D08EB7F-C334-4839-8C7D-DB77816D12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2430932" cy="14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5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remside - e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 descr="MGK_powerpoint_d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2D8AFA06-2F70-48E5-8AE7-092FA4ACFAD2}" type="datetimeFigureOut">
              <a:rPr lang="nb-NO"/>
              <a:pPr>
                <a:defRPr/>
              </a:pPr>
              <a:t>31.10.2024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797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Fremside - f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 descr="MGK_powerpoint_d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ED7070A5-F3EC-4A88-A419-655971C7AF76}" type="datetimeFigureOut">
              <a:rPr lang="nb-NO"/>
              <a:pPr>
                <a:defRPr/>
              </a:pPr>
              <a:t>31.10.2024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8737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Fremside - g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 descr="MGK_powerpoint_d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27ADB290-86A5-4466-A42E-2CE3DDFA3DE3}" type="datetimeFigureOut">
              <a:rPr lang="nb-NO"/>
              <a:pPr>
                <a:defRPr/>
              </a:pPr>
              <a:t>31.10.2024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8510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Fremside - trak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 descr="MGK_powerpoint_d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B8B0EC70-2748-4253-879A-55327C4F3D3C}" type="datetimeFigureOut">
              <a:rPr lang="nb-NO"/>
              <a:pPr>
                <a:defRPr/>
              </a:pPr>
              <a:t>31.10.2024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626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1333500" y="4362450"/>
            <a:ext cx="9620251" cy="584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b-NO" sz="2800" dirty="0">
                <a:ea typeface="+mj-ea"/>
                <a:cs typeface="+mj-cs"/>
              </a:rPr>
              <a:t>Klikk for å redigere tittelstil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1333467" y="5005414"/>
            <a:ext cx="9525067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0004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 descr="MGK_powerpoint_skrive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33467" y="857232"/>
            <a:ext cx="10248933" cy="703282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33467" y="1600201"/>
            <a:ext cx="10248933" cy="4043378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695D8CA1-8EED-44EB-A1D9-FAFA6BF0A2E5}" type="datetimeFigureOut">
              <a:rPr lang="nb-NO"/>
              <a:pPr>
                <a:defRPr/>
              </a:pPr>
              <a:t>31.10.2024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9487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6" descr="MGK_powerpoint_skrive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33467" y="928670"/>
            <a:ext cx="10248933" cy="631844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33467" y="1600201"/>
            <a:ext cx="4762533" cy="4043378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1"/>
          </p:nvPr>
        </p:nvSpPr>
        <p:spPr>
          <a:xfrm>
            <a:off x="6477001" y="1571625"/>
            <a:ext cx="5143500" cy="4071938"/>
          </a:xfrm>
          <a:ln>
            <a:solidFill>
              <a:srgbClr val="325D27"/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2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C382A387-8754-4A12-92C3-E1F98AE8B786}" type="datetimeFigureOut">
              <a:rPr lang="nb-NO"/>
              <a:pPr>
                <a:defRPr/>
              </a:pPr>
              <a:t>31.10.2024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061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333467" y="857232"/>
            <a:ext cx="10248933" cy="703282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325D27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1333467" y="1600201"/>
            <a:ext cx="10248933" cy="4043378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5C61-BE7A-4BC2-8FC0-627022165FA3}" type="datetimeFigureOut">
              <a:rPr lang="nb-NO"/>
              <a:pPr>
                <a:defRPr/>
              </a:pPr>
              <a:t>31.10.2024</a:t>
            </a:fld>
            <a:endParaRPr lang="nb-NO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1325-3DC4-4F97-93BF-E5A097CBB7E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25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remside - e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2D8AFA06-2F70-48E5-8AE7-092FA4ACFAD2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6E47557E-1405-4A9B-AD60-056881345F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9200" l="1289" r="97423">
                        <a14:foregroundMark x1="15464" y1="2800" x2="15464" y2="2800"/>
                        <a14:foregroundMark x1="1546" y1="6000" x2="1546" y2="6000"/>
                        <a14:foregroundMark x1="80412" y1="43400" x2="80412" y2="43400"/>
                        <a14:foregroundMark x1="96134" y1="44400" x2="96134" y2="44400"/>
                        <a14:foregroundMark x1="97680" y1="69400" x2="97680" y2="69400"/>
                        <a14:foregroundMark x1="67526" y1="86000" x2="67526" y2="86000"/>
                        <a14:foregroundMark x1="61340" y1="70000" x2="61340" y2="70000"/>
                        <a14:foregroundMark x1="31443" y1="86600" x2="31443" y2="86600"/>
                        <a14:foregroundMark x1="37113" y1="95000" x2="37113" y2="95000"/>
                        <a14:foregroundMark x1="52577" y1="99200" x2="52577" y2="9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396882"/>
            <a:ext cx="3929952" cy="506437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74A5F06-28CB-47F0-8094-ABE35AE533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2430932" cy="14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9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Fremside - f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ED7070A5-F3EC-4A88-A419-655971C7AF76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42DFF1F7-8EF6-477E-BBF7-EB5134F16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" b="96558" l="800" r="98800">
                        <a14:foregroundMark x1="62800" y1="79350" x2="62800" y2="79350"/>
                        <a14:foregroundMark x1="62600" y1="2103" x2="62600" y2="2103"/>
                        <a14:foregroundMark x1="93600" y1="14149" x2="93600" y2="14149"/>
                        <a14:foregroundMark x1="98800" y1="13767" x2="98800" y2="13767"/>
                        <a14:foregroundMark x1="33800" y1="1530" x2="33800" y2="1530"/>
                        <a14:foregroundMark x1="64200" y1="956" x2="64200" y2="956"/>
                        <a14:foregroundMark x1="4400" y1="48184" x2="4400" y2="48184"/>
                        <a14:foregroundMark x1="800" y1="49522" x2="800" y2="49522"/>
                        <a14:foregroundMark x1="33600" y1="63671" x2="33600" y2="63671"/>
                        <a14:foregroundMark x1="22400" y1="78011" x2="22400" y2="78011"/>
                        <a14:foregroundMark x1="40800" y1="86807" x2="40800" y2="86807"/>
                        <a14:foregroundMark x1="44600" y1="96558" x2="44600" y2="96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735103"/>
            <a:ext cx="4418020" cy="462124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78C7CBC-D5B6-4DC0-A9A5-6A95AE47B7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2430932" cy="14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Fremside - g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27ADB290-86A5-4466-A42E-2CE3DDFA3DE3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C4CDC244-1FA9-4665-9145-1ADF67E4D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" b="99380" l="1600" r="98600">
                        <a14:foregroundMark x1="3400" y1="22107" x2="3400" y2="22107"/>
                        <a14:foregroundMark x1="2800" y1="62397" x2="2800" y2="62397"/>
                        <a14:foregroundMark x1="1600" y1="21281" x2="1600" y2="21281"/>
                        <a14:foregroundMark x1="50200" y1="6612" x2="50200" y2="6612"/>
                        <a14:foregroundMark x1="69400" y1="4752" x2="69400" y2="4752"/>
                        <a14:foregroundMark x1="70800" y1="1033" x2="70800" y2="1033"/>
                        <a14:foregroundMark x1="94200" y1="54339" x2="94200" y2="54339"/>
                        <a14:foregroundMark x1="98600" y1="67149" x2="98600" y2="67149"/>
                        <a14:foregroundMark x1="72000" y1="93595" x2="72000" y2="93595"/>
                        <a14:foregroundMark x1="40800" y1="81818" x2="40800" y2="81818"/>
                        <a14:foregroundMark x1="32800" y1="82231" x2="32800" y2="82231"/>
                        <a14:foregroundMark x1="22200" y1="84917" x2="22200" y2="84917"/>
                        <a14:foregroundMark x1="23000" y1="71281" x2="23000" y2="71281"/>
                        <a14:foregroundMark x1="17000" y1="91116" x2="17000" y2="91116"/>
                        <a14:foregroundMark x1="19400" y1="95041" x2="19400" y2="95041"/>
                        <a14:foregroundMark x1="22600" y1="99380" x2="22600" y2="99380"/>
                        <a14:foregroundMark x1="77800" y1="72521" x2="77800" y2="72521"/>
                        <a14:foregroundMark x1="81600" y1="72314" x2="81600" y2="72314"/>
                        <a14:foregroundMark x1="81400" y1="70455" x2="81400" y2="70455"/>
                        <a14:foregroundMark x1="78400" y1="71901" x2="78400" y2="71901"/>
                        <a14:foregroundMark x1="80400" y1="75000" x2="80400" y2="75000"/>
                        <a14:foregroundMark x1="85000" y1="71281" x2="85000" y2="71281"/>
                        <a14:foregroundMark x1="89200" y1="71488" x2="89200" y2="71488"/>
                        <a14:foregroundMark x1="89800" y1="71488" x2="89800" y2="71488"/>
                        <a14:foregroundMark x1="90800" y1="70868" x2="90800" y2="70868"/>
                        <a14:foregroundMark x1="93000" y1="69628" x2="93000" y2="6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8" y="1667422"/>
            <a:ext cx="4664569" cy="4515303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C5FFBF94-4C55-436B-B69D-B1BAB54B41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2430932" cy="14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3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Fremside - trak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81752" y="3929067"/>
            <a:ext cx="5429288" cy="58419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81752" y="4572008"/>
            <a:ext cx="5429288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9535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B8B0EC70-2748-4253-879A-55327C4F3D3C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pic>
        <p:nvPicPr>
          <p:cNvPr id="10" name="Bilde 9" descr="Et bilde som inneholder tegning&#10;&#10;Automatisk generert beskrivelse">
            <a:extLst>
              <a:ext uri="{FF2B5EF4-FFF2-40B4-BE49-F238E27FC236}">
                <a16:creationId xmlns:a16="http://schemas.microsoft.com/office/drawing/2014/main" id="{C5A8C978-5C12-4F3F-9AD2-C3C006CB9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9000" l="206" r="98763">
                        <a14:foregroundMark x1="8454" y1="49200" x2="8454" y2="49200"/>
                        <a14:foregroundMark x1="5155" y1="64800" x2="5155" y2="64800"/>
                        <a14:foregroundMark x1="1856" y1="70200" x2="1856" y2="70200"/>
                        <a14:foregroundMark x1="15670" y1="94600" x2="15670" y2="94600"/>
                        <a14:foregroundMark x1="24536" y1="99000" x2="24536" y2="99000"/>
                        <a14:foregroundMark x1="93402" y1="92800" x2="93402" y2="92800"/>
                        <a14:foregroundMark x1="94845" y1="11000" x2="94845" y2="11000"/>
                        <a14:foregroundMark x1="98969" y1="14400" x2="98969" y2="14400"/>
                        <a14:foregroundMark x1="58969" y1="3000" x2="58969" y2="3000"/>
                        <a14:foregroundMark x1="206" y1="72800" x2="206" y2="72800"/>
                        <a14:foregroundMark x1="0" y1="72200" x2="0" y2="72200"/>
                        <a14:backgroundMark x1="68247" y1="72200" x2="68247" y2="72200"/>
                        <a14:backgroundMark x1="74639" y1="73400" x2="74639" y2="73400"/>
                        <a14:backgroundMark x1="79381" y1="75200" x2="79381" y2="75200"/>
                        <a14:backgroundMark x1="206" y1="72000" x2="206" y2="72000"/>
                        <a14:backgroundMark x1="206" y1="72600" x2="206" y2="72600"/>
                        <a14:backgroundMark x1="0" y1="73000" x2="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1412776"/>
            <a:ext cx="4675272" cy="481986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38AC3D5-0F38-4885-BD0D-556ABB9086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2430932" cy="14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0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55440" y="5229200"/>
            <a:ext cx="10081120" cy="10667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5959200-083A-4540-841A-2F7BA90CC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-113"/>
            <a:ext cx="8904312" cy="208360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9F6E599-2D65-42B9-84B1-15ABF078AE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87" y="476672"/>
            <a:ext cx="2532479" cy="1465539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F0D9B57-AA93-4275-8E39-7CF8D347C2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688" y="4149725"/>
            <a:ext cx="10080625" cy="863600"/>
          </a:xfr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nb-NO"/>
              <a:t>Klikk for å legge inn tittel i malen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C28B6407-40A0-47A7-A48C-502898CDE60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C382A387-8754-4A12-92C3-E1F98AE8B786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048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5441" y="548680"/>
            <a:ext cx="10081119" cy="69039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695D8CA1-8EED-44EB-A1D9-FAFA6BF0A2E5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441" y="1600201"/>
            <a:ext cx="10081119" cy="3989040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EAEBC48-FDB8-4429-B6B9-6B14BD2C8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5224"/>
            <a:ext cx="980467" cy="141277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481BADF-466D-4230-A860-757E5B1B38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799435"/>
            <a:ext cx="1593304" cy="9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0431" y="548680"/>
            <a:ext cx="10066129" cy="69039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63000" y="6356351"/>
            <a:ext cx="28448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695D8CA1-8EED-44EB-A1D9-FAFA6BF0A2E5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441" y="1600201"/>
            <a:ext cx="10081119" cy="3989039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B481BADF-466D-4230-A860-757E5B1B3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799435"/>
            <a:ext cx="1593304" cy="922041"/>
          </a:xfrm>
          <a:prstGeom prst="rect">
            <a:avLst/>
          </a:prstGeom>
        </p:spPr>
      </p:pic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5F89F21A-3F31-44F3-8A07-7BEAAE8A7D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9000" l="206" r="98763">
                        <a14:foregroundMark x1="8454" y1="49200" x2="8454" y2="49200"/>
                        <a14:foregroundMark x1="5155" y1="64800" x2="5155" y2="64800"/>
                        <a14:foregroundMark x1="1856" y1="70200" x2="1856" y2="70200"/>
                        <a14:foregroundMark x1="15670" y1="94600" x2="15670" y2="94600"/>
                        <a14:foregroundMark x1="24536" y1="99000" x2="24536" y2="99000"/>
                        <a14:foregroundMark x1="93402" y1="92800" x2="93402" y2="92800"/>
                        <a14:foregroundMark x1="94845" y1="11000" x2="94845" y2="11000"/>
                        <a14:foregroundMark x1="98969" y1="14400" x2="98969" y2="14400"/>
                        <a14:foregroundMark x1="58969" y1="3000" x2="58969" y2="3000"/>
                        <a14:foregroundMark x1="206" y1="72800" x2="206" y2="72800"/>
                        <a14:foregroundMark x1="0" y1="72200" x2="0" y2="72200"/>
                        <a14:backgroundMark x1="68247" y1="72200" x2="68247" y2="72200"/>
                        <a14:backgroundMark x1="74639" y1="73400" x2="74639" y2="73400"/>
                        <a14:backgroundMark x1="79381" y1="75200" x2="79381" y2="75200"/>
                        <a14:backgroundMark x1="206" y1="72000" x2="206" y2="72000"/>
                        <a14:backgroundMark x1="206" y1="72600" x2="206" y2="72600"/>
                        <a14:backgroundMark x1="0" y1="73000" x2="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729017"/>
            <a:ext cx="1008112" cy="10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8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6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EB9166-13AE-4185-9D1C-FF1931F5273E}" type="datetimeFigureOut">
              <a:rPr lang="nb-NO"/>
              <a:pPr>
                <a:defRPr/>
              </a:pPr>
              <a:t>30.10.2024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AFFCF7-35D4-4983-98A1-F7439708EC9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3" r:id="rId9"/>
    <p:sldLayoutId id="2147483692" r:id="rId10"/>
    <p:sldLayoutId id="2147483691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EB9166-13AE-4185-9D1C-FF1931F5273E}" type="datetimeFigureOut">
              <a:rPr lang="nb-NO"/>
              <a:pPr>
                <a:defRPr/>
              </a:pPr>
              <a:t>31.10.2024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AFFCF7-35D4-4983-98A1-F7439708EC9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799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contentassets/42fc032208724215886755da5d165f1e/folder_fritidserklaeringen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customXml" Target="../ink/ink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519936" y="2132856"/>
            <a:ext cx="5832648" cy="41268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nb-NO"/>
          </a:p>
          <a:p>
            <a:pPr>
              <a:defRPr/>
            </a:pPr>
            <a:r>
              <a:rPr lang="nb-NO" sz="4500">
                <a:latin typeface="Helvetica"/>
                <a:cs typeface="Helvetica"/>
              </a:rPr>
              <a:t>Temamøte om utenforskap</a:t>
            </a:r>
            <a:endParaRPr lang="nb-NO">
              <a:latin typeface="Helvetica"/>
            </a:endParaRPr>
          </a:p>
          <a:p>
            <a:pPr>
              <a:defRPr/>
            </a:pPr>
            <a:endParaRPr lang="nb-NO" sz="4500">
              <a:latin typeface="Helvetica"/>
              <a:cs typeface="Helvetica"/>
            </a:endParaRPr>
          </a:p>
          <a:p>
            <a:pPr>
              <a:defRPr/>
            </a:pPr>
            <a:r>
              <a:rPr lang="nb-NO" sz="2500">
                <a:latin typeface="Helvetica"/>
                <a:cs typeface="Helvetica"/>
              </a:rPr>
              <a:t>Kommunestyret 31.10.24</a:t>
            </a:r>
            <a:endParaRPr lang="nb-NO">
              <a:latin typeface="Helvetica"/>
            </a:endParaRPr>
          </a:p>
          <a:p>
            <a:pPr>
              <a:spcAft>
                <a:spcPts val="0"/>
              </a:spcAft>
              <a:defRPr/>
            </a:pPr>
            <a:endParaRPr lang="nb-NO" sz="3200">
              <a:cs typeface="Helvetica"/>
            </a:endParaRPr>
          </a:p>
          <a:p>
            <a:pPr fontAlgn="auto">
              <a:spcAft>
                <a:spcPts val="0"/>
              </a:spcAft>
              <a:defRPr/>
            </a:pPr>
            <a:endParaRPr lang="nb-NO" sz="12800"/>
          </a:p>
          <a:p>
            <a:pPr fontAlgn="auto">
              <a:spcAft>
                <a:spcPts val="0"/>
              </a:spcAft>
              <a:defRPr/>
            </a:pPr>
            <a:endParaRPr lang="nb-NO" sz="7200">
              <a:cs typeface="Helvetic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F5C1CC-224B-33BD-BB69-D0E9F25E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Garamond"/>
                <a:cs typeface="Helvetica"/>
              </a:rPr>
              <a:t>Mangfoldet ved Støren barneskole og "Aktive sammen"</a:t>
            </a:r>
            <a:endParaRPr lang="nb-NO">
              <a:cs typeface="Helvetica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646F42-D9CD-2303-AFD4-833A26225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698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tdanningsforbundet: - Støren barneskoles rammer strekker ikke til -  tronderbladet.no">
            <a:extLst>
              <a:ext uri="{FF2B5EF4-FFF2-40B4-BE49-F238E27FC236}">
                <a16:creationId xmlns:a16="http://schemas.microsoft.com/office/drawing/2014/main" id="{26844A94-EBA6-C38C-4CE4-E77AA3724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28FD743-AD00-DAB1-05C8-9C1366F14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9999" y="240520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nb-NO" sz="5200">
                <a:solidFill>
                  <a:schemeClr val="bg1"/>
                </a:solidFill>
              </a:rPr>
              <a:t>Mangfold og inkludering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DB81BEB-3A6C-DBE1-7B55-8BF12EAF2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7507" y="5808413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nb-NO">
                <a:solidFill>
                  <a:schemeClr val="bg1"/>
                </a:solidFill>
              </a:rPr>
              <a:t>Guro Nordvik, avdelingsleder Støren Barneskole </a:t>
            </a:r>
          </a:p>
        </p:txBody>
      </p:sp>
    </p:spTree>
    <p:extLst>
      <p:ext uri="{BB962C8B-B14F-4D97-AF65-F5344CB8AC3E}">
        <p14:creationId xmlns:p14="http://schemas.microsoft.com/office/powerpoint/2010/main" val="338573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kk for at du ser oss!">
            <a:extLst>
              <a:ext uri="{FF2B5EF4-FFF2-40B4-BE49-F238E27FC236}">
                <a16:creationId xmlns:a16="http://schemas.microsoft.com/office/drawing/2014/main" id="{C4B187F2-4C6C-76B2-DFA4-700F5A4B0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r="2847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CB1C2A-A8B4-13CB-3D9F-27E5CCCFE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/>
          </a:bodyPr>
          <a:lstStyle/>
          <a:p>
            <a:pPr marL="0" indent="0" rtl="0" fontAlgn="base">
              <a:buNone/>
            </a:pPr>
            <a:endParaRPr lang="en-US" sz="1500" b="0" i="0">
              <a:effectLst/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nb-NO" sz="1600" noProof="0">
                <a:effectLst/>
              </a:rPr>
              <a:t>“</a:t>
            </a:r>
            <a:r>
              <a:rPr lang="nb-NO" sz="1800" noProof="0">
                <a:effectLst/>
              </a:rPr>
              <a:t>Et godt samfunn er tuftet på et inkluderende og mangfoldig fellesskap</a:t>
            </a:r>
            <a:r>
              <a:rPr lang="nb-NO" sz="1800" noProof="0"/>
              <a:t>, og </a:t>
            </a:r>
            <a:r>
              <a:rPr lang="nb-NO" sz="1800" b="0" u="none" strike="noStrike" noProof="0">
                <a:effectLst/>
                <a:latin typeface="Calibri" panose="020F0502020204030204" pitchFamily="34" charset="0"/>
              </a:rPr>
              <a:t>elevene skal utvikle sin identitet i et inkluderende og mangfoldig fellesskap. </a:t>
            </a:r>
            <a:r>
              <a:rPr lang="nb-NO" sz="1800" b="0" noProof="0">
                <a:effectLst/>
                <a:latin typeface="Calibri" panose="020F0502020204030204" pitchFamily="34" charset="0"/>
              </a:rPr>
              <a:t>​</a:t>
            </a:r>
          </a:p>
          <a:p>
            <a:pPr marL="0" indent="0" fontAlgn="base">
              <a:buNone/>
            </a:pPr>
            <a:endParaRPr lang="nb-NO" sz="1800" kern="100" noProof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nb-NO" sz="1800" noProof="0"/>
              <a:t>“</a:t>
            </a:r>
            <a:r>
              <a:rPr lang="nb-NO" sz="1800" b="0" noProof="0">
                <a:effectLst/>
              </a:rPr>
              <a:t>I arbeidet med å utvikle et inkluderende og inspirerende læringsmiljø skal mangfold anerkjennes som en ressurs</a:t>
            </a:r>
            <a:r>
              <a:rPr lang="nb-NO" sz="1800" noProof="0"/>
              <a:t>”</a:t>
            </a:r>
            <a:endParaRPr lang="nb-NO" sz="1800" b="0" noProof="0">
              <a:effectLst/>
            </a:endParaRPr>
          </a:p>
          <a:p>
            <a:pPr marL="0" indent="0" fontAlgn="base">
              <a:buNone/>
            </a:pPr>
            <a:endParaRPr lang="nb-NO" sz="1800" kern="100" noProof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nb-NO" sz="1800" kern="100" noProof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«Skolen skal ta hensyn til mangfoldet av elever og legge til rette for at alle får oppleve tilhørighet i skole og samfunn. Vi kan alle oppleve at vi skiller oss ut og kjenner oss annerledes. Derfor er vi avhengig av at ulikheter anerkjennes og verdsettes»</a:t>
            </a:r>
          </a:p>
          <a:p>
            <a:pPr marL="0" indent="0" rtl="0" fontAlgn="base">
              <a:buNone/>
            </a:pPr>
            <a:endParaRPr lang="en-US" sz="1800"/>
          </a:p>
          <a:p>
            <a:pPr marL="0" indent="0">
              <a:buNone/>
            </a:pPr>
            <a:endParaRPr lang="en-US" sz="1300" b="0">
              <a:effectLst/>
            </a:endParaRPr>
          </a:p>
          <a:p>
            <a:pPr marL="0" indent="0" rtl="0" fontAlgn="base">
              <a:buNone/>
            </a:pPr>
            <a:endParaRPr lang="en-US" sz="1500" b="0" i="0">
              <a:effectLst/>
              <a:latin typeface="Calibri" panose="020F0502020204030204" pitchFamily="34" charset="0"/>
            </a:endParaRPr>
          </a:p>
          <a:p>
            <a:pPr fontAlgn="base"/>
            <a:endParaRPr lang="en-US" sz="1500" b="0" i="1">
              <a:effectLst/>
            </a:endParaRPr>
          </a:p>
          <a:p>
            <a:pPr rtl="0" fontAlgn="base"/>
            <a:endParaRPr lang="en-US" sz="1500" b="0" i="0">
              <a:effectLst/>
              <a:latin typeface="Segoe UI" panose="020B0502040204020203" pitchFamily="34" charset="0"/>
            </a:endParaRPr>
          </a:p>
          <a:p>
            <a:pPr rtl="0" fontAlgn="base"/>
            <a:endParaRPr lang="en-US" sz="1500" b="0" i="0" u="none" strike="noStrike">
              <a:effectLst/>
              <a:latin typeface="Calibri" panose="020F0502020204030204" pitchFamily="34" charset="0"/>
            </a:endParaRPr>
          </a:p>
          <a:p>
            <a:pPr rtl="0" fontAlgn="base"/>
            <a:endParaRPr lang="en-US" sz="1500">
              <a:latin typeface="Calibri" panose="020F0502020204030204" pitchFamily="34" charset="0"/>
            </a:endParaRPr>
          </a:p>
          <a:p>
            <a:endParaRPr lang="nb-NO" sz="150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9BB3301-B2F7-BD3C-92F2-4D5ED4AD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667512"/>
            <a:ext cx="10515600" cy="1325563"/>
          </a:xfrm>
        </p:spPr>
        <p:txBody>
          <a:bodyPr/>
          <a:lstStyle/>
          <a:p>
            <a:r>
              <a:rPr lang="nb-NO"/>
              <a:t>Skolens verdigrunnlag</a:t>
            </a:r>
          </a:p>
        </p:txBody>
      </p:sp>
    </p:spTree>
    <p:extLst>
      <p:ext uri="{BB962C8B-B14F-4D97-AF65-F5344CB8AC3E}">
        <p14:creationId xmlns:p14="http://schemas.microsoft.com/office/powerpoint/2010/main" val="296407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A22067-B024-F217-8862-40B93A69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017" y="133943"/>
            <a:ext cx="3240506" cy="4064628"/>
          </a:xfrm>
        </p:spPr>
        <p:txBody>
          <a:bodyPr>
            <a:normAutofit/>
          </a:bodyPr>
          <a:lstStyle/>
          <a:p>
            <a:r>
              <a:rPr lang="nb-NO" noProof="0">
                <a:solidFill>
                  <a:srgbClr val="FFFFFF"/>
                </a:solidFill>
              </a:rPr>
              <a:t>Hva er mangfold?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8DFA6E-EE64-254F-29E2-ABFB0185D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b-NO" u="none" strike="noStrike" noProof="0">
                <a:latin typeface="Calibri" panose="020F0502020204030204" pitchFamily="34" charset="0"/>
              </a:rPr>
              <a:t>En s</a:t>
            </a:r>
            <a:r>
              <a:rPr lang="nb-NO" b="0" i="0" u="none" strike="noStrike" noProof="0">
                <a:effectLst/>
                <a:latin typeface="Calibri" panose="020F0502020204030204" pitchFamily="34" charset="0"/>
              </a:rPr>
              <a:t>mal forståelse er at mangfoldet er kulturelle forskjeller – etnisitet, nasjonalitet </a:t>
            </a:r>
            <a:r>
              <a:rPr lang="nb-NO" noProof="0">
                <a:latin typeface="Calibri" panose="020F0502020204030204" pitchFamily="34" charset="0"/>
              </a:rPr>
              <a:t>eller religion. </a:t>
            </a:r>
            <a:endParaRPr lang="nb-NO" b="0" i="0" noProof="0">
              <a:effectLst/>
              <a:latin typeface="Calibri" panose="020F0502020204030204" pitchFamily="34" charset="0"/>
            </a:endParaRPr>
          </a:p>
          <a:p>
            <a:pPr rtl="0" fontAlgn="base"/>
            <a:endParaRPr lang="nb-NO" b="0" i="0" noProof="0">
              <a:effectLst/>
              <a:latin typeface="Segoe UI" panose="020B0502040204020203" pitchFamily="34" charset="0"/>
            </a:endParaRPr>
          </a:p>
          <a:p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9966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652B0759-0A2E-44F0-9C9F-74959B197F24}"/>
              </a:ext>
            </a:extLst>
          </p:cNvPr>
          <p:cNvSpPr txBox="1"/>
          <p:nvPr/>
        </p:nvSpPr>
        <p:spPr>
          <a:xfrm>
            <a:off x="398407" y="821776"/>
            <a:ext cx="6076614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2000" noProof="0">
                <a:latin typeface="Source Sans Pro" panose="020B0503030403020204" pitchFamily="34" charset="0"/>
                <a:ea typeface="Source Sans Pro"/>
              </a:rPr>
              <a:t>Støren barneskole</a:t>
            </a:r>
            <a:r>
              <a:rPr lang="nb-NO" sz="2000" noProof="0"/>
              <a:t> har et kulturelt og språklig mangfold fra 26 land representert i elevgruppa</a:t>
            </a:r>
            <a:r>
              <a:rPr lang="nb-NO" sz="2000"/>
              <a:t>.</a:t>
            </a:r>
            <a:endParaRPr lang="nb-NO" sz="2000">
              <a:cs typeface="Calibri"/>
            </a:endParaRPr>
          </a:p>
          <a:p>
            <a:endParaRPr lang="nb-NO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</p:txBody>
      </p:sp>
      <p:pic>
        <p:nvPicPr>
          <p:cNvPr id="1026" name="Picture 2" descr="Bilderesultat for syria">
            <a:extLst>
              <a:ext uri="{FF2B5EF4-FFF2-40B4-BE49-F238E27FC236}">
                <a16:creationId xmlns:a16="http://schemas.microsoft.com/office/drawing/2014/main" id="{352B67E7-3629-4252-AC6A-135C8FDDE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548" y="5756551"/>
            <a:ext cx="1347849" cy="7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norge">
            <a:extLst>
              <a:ext uri="{FF2B5EF4-FFF2-40B4-BE49-F238E27FC236}">
                <a16:creationId xmlns:a16="http://schemas.microsoft.com/office/drawing/2014/main" id="{67EB0E17-C412-485E-BEEE-F14FA2B4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136" y="4619920"/>
            <a:ext cx="1330148" cy="75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esultat for ukraina">
            <a:extLst>
              <a:ext uri="{FF2B5EF4-FFF2-40B4-BE49-F238E27FC236}">
                <a16:creationId xmlns:a16="http://schemas.microsoft.com/office/drawing/2014/main" id="{63D7BD3B-2E17-414F-962B-CF0BC3A9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3" y="3573169"/>
            <a:ext cx="1276090" cy="93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esultat for polen">
            <a:extLst>
              <a:ext uri="{FF2B5EF4-FFF2-40B4-BE49-F238E27FC236}">
                <a16:creationId xmlns:a16="http://schemas.microsoft.com/office/drawing/2014/main" id="{416CEED3-1892-4651-BD39-9B7E1FBF6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1" y="1971497"/>
            <a:ext cx="1440195" cy="90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esultat for kongo dr">
            <a:extLst>
              <a:ext uri="{FF2B5EF4-FFF2-40B4-BE49-F238E27FC236}">
                <a16:creationId xmlns:a16="http://schemas.microsoft.com/office/drawing/2014/main" id="{EEF2A3EA-BD56-4A27-9E64-3AD027DA0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18" y="5030379"/>
            <a:ext cx="1283103" cy="9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lderesultat for sør sudan">
            <a:extLst>
              <a:ext uri="{FF2B5EF4-FFF2-40B4-BE49-F238E27FC236}">
                <a16:creationId xmlns:a16="http://schemas.microsoft.com/office/drawing/2014/main" id="{E3E6DDB1-CCAB-4EDD-8606-840FD6335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53" y="1929622"/>
            <a:ext cx="1219687" cy="97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lderesultat for slovakia">
            <a:extLst>
              <a:ext uri="{FF2B5EF4-FFF2-40B4-BE49-F238E27FC236}">
                <a16:creationId xmlns:a16="http://schemas.microsoft.com/office/drawing/2014/main" id="{8C1FDC4B-A8BC-4CDD-8D4F-C21DD2D9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92" y="1803941"/>
            <a:ext cx="1347848" cy="107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lderesultat for tyrkia">
            <a:extLst>
              <a:ext uri="{FF2B5EF4-FFF2-40B4-BE49-F238E27FC236}">
                <a16:creationId xmlns:a16="http://schemas.microsoft.com/office/drawing/2014/main" id="{3AEE1E57-6EA5-47BC-8852-33E57FE98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07" y="1275027"/>
            <a:ext cx="1402126" cy="75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lderesultat for ungarn">
            <a:extLst>
              <a:ext uri="{FF2B5EF4-FFF2-40B4-BE49-F238E27FC236}">
                <a16:creationId xmlns:a16="http://schemas.microsoft.com/office/drawing/2014/main" id="{8420E019-BEA1-452F-B00E-C896CDB4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063" y="2424402"/>
            <a:ext cx="1402126" cy="7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ilderesultat for russland">
            <a:extLst>
              <a:ext uri="{FF2B5EF4-FFF2-40B4-BE49-F238E27FC236}">
                <a16:creationId xmlns:a16="http://schemas.microsoft.com/office/drawing/2014/main" id="{FB400665-DF64-4ECF-8A34-D931CFC8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46" y="5062552"/>
            <a:ext cx="1417859" cy="8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lderesultat for sudan">
            <a:extLst>
              <a:ext uri="{FF2B5EF4-FFF2-40B4-BE49-F238E27FC236}">
                <a16:creationId xmlns:a16="http://schemas.microsoft.com/office/drawing/2014/main" id="{5FCD86AD-84E2-4E56-8674-F6EF79F9A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72" y="1923137"/>
            <a:ext cx="1197244" cy="9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6" descr="upload.wikimedia.org/wikipedia/commons/b/bc/Fla...">
            <a:extLst>
              <a:ext uri="{FF2B5EF4-FFF2-40B4-BE49-F238E27FC236}">
                <a16:creationId xmlns:a16="http://schemas.microsoft.com/office/drawing/2014/main" id="{0A8F5A2D-FF10-40F2-9595-EBA4F550C6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3401824" y="4334838"/>
            <a:ext cx="2699660" cy="269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52" name="Picture 28" descr="upload.wikimedia.org/wikipedia/commons/b/bc/Fla...">
            <a:extLst>
              <a:ext uri="{FF2B5EF4-FFF2-40B4-BE49-F238E27FC236}">
                <a16:creationId xmlns:a16="http://schemas.microsoft.com/office/drawing/2014/main" id="{6451CE73-A8DF-4541-B417-747AFA2E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91" y="695273"/>
            <a:ext cx="1289130" cy="6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Bilderesultat for litauen">
            <a:extLst>
              <a:ext uri="{FF2B5EF4-FFF2-40B4-BE49-F238E27FC236}">
                <a16:creationId xmlns:a16="http://schemas.microsoft.com/office/drawing/2014/main" id="{28699008-EF2D-443D-9638-B0CBAFD05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13" y="3530480"/>
            <a:ext cx="1490435" cy="8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upload.wikimedia.org/wikipedia/commons/a/a0/Fla...">
            <a:extLst>
              <a:ext uri="{FF2B5EF4-FFF2-40B4-BE49-F238E27FC236}">
                <a16:creationId xmlns:a16="http://schemas.microsoft.com/office/drawing/2014/main" id="{E4E13E57-D331-4B5F-BB6B-C394C856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42" y="3540188"/>
            <a:ext cx="1329999" cy="8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verige">
            <a:extLst>
              <a:ext uri="{FF2B5EF4-FFF2-40B4-BE49-F238E27FC236}">
                <a16:creationId xmlns:a16="http://schemas.microsoft.com/office/drawing/2014/main" id="{E744CB78-E1E1-4239-B863-FA14441D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70" y="3602945"/>
            <a:ext cx="1276090" cy="73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Marokko – Wikipedia">
            <a:extLst>
              <a:ext uri="{FF2B5EF4-FFF2-40B4-BE49-F238E27FC236}">
                <a16:creationId xmlns:a16="http://schemas.microsoft.com/office/drawing/2014/main" id="{4E8D6FC1-0E5C-44CF-9483-145255FD0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278" y="3551646"/>
            <a:ext cx="1402126" cy="68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Flag of Thailand - Wikipedia">
            <a:extLst>
              <a:ext uri="{FF2B5EF4-FFF2-40B4-BE49-F238E27FC236}">
                <a16:creationId xmlns:a16="http://schemas.microsoft.com/office/drawing/2014/main" id="{C176CD9C-1C68-4850-8314-32B86AD89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160" y="703026"/>
            <a:ext cx="1314071" cy="75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2" descr="upload.wikimedia.org/wikipedia/commons/9/99/Fla...">
            <a:extLst>
              <a:ext uri="{FF2B5EF4-FFF2-40B4-BE49-F238E27FC236}">
                <a16:creationId xmlns:a16="http://schemas.microsoft.com/office/drawing/2014/main" id="{B65E39E5-7679-405B-9CB4-FA4F492CA3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96757" cy="59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68" name="Picture 44" descr="Filippinene">
            <a:extLst>
              <a:ext uri="{FF2B5EF4-FFF2-40B4-BE49-F238E27FC236}">
                <a16:creationId xmlns:a16="http://schemas.microsoft.com/office/drawing/2014/main" id="{F4726501-CD3C-428D-9D15-D28CE8DA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25" y="1929622"/>
            <a:ext cx="1432311" cy="9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Bilderesultat for nederland">
            <a:extLst>
              <a:ext uri="{FF2B5EF4-FFF2-40B4-BE49-F238E27FC236}">
                <a16:creationId xmlns:a16="http://schemas.microsoft.com/office/drawing/2014/main" id="{CD35DBE2-0E19-4690-817E-2EA5794EB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42" y="5142327"/>
            <a:ext cx="1494311" cy="8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Bilderesultat for bulgaria">
            <a:extLst>
              <a:ext uri="{FF2B5EF4-FFF2-40B4-BE49-F238E27FC236}">
                <a16:creationId xmlns:a16="http://schemas.microsoft.com/office/drawing/2014/main" id="{82667B1D-A7E4-4392-A18C-21B545EC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0" y="5142327"/>
            <a:ext cx="1413359" cy="80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Bilderesultat for Storbritannia">
            <a:extLst>
              <a:ext uri="{FF2B5EF4-FFF2-40B4-BE49-F238E27FC236}">
                <a16:creationId xmlns:a16="http://schemas.microsoft.com/office/drawing/2014/main" id="{2E1DE07E-0372-47C5-B04C-0E06F625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07" y="293084"/>
            <a:ext cx="1330148" cy="6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Bilderesultat for eritrea">
            <a:extLst>
              <a:ext uri="{FF2B5EF4-FFF2-40B4-BE49-F238E27FC236}">
                <a16:creationId xmlns:a16="http://schemas.microsoft.com/office/drawing/2014/main" id="{0BC1C455-6F85-40A4-A97D-EC6C8577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21" y="3562418"/>
            <a:ext cx="1330000" cy="75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A824BD6-0470-4CB9-BA98-DC56465C3DA8}"/>
              </a:ext>
            </a:extLst>
          </p:cNvPr>
          <p:cNvSpPr txBox="1"/>
          <p:nvPr/>
        </p:nvSpPr>
        <p:spPr>
          <a:xfrm>
            <a:off x="2131436" y="2850431"/>
            <a:ext cx="78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Polen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2B9AD5D-F2C2-414B-B256-AC164F5107B3}"/>
              </a:ext>
            </a:extLst>
          </p:cNvPr>
          <p:cNvSpPr txBox="1"/>
          <p:nvPr/>
        </p:nvSpPr>
        <p:spPr>
          <a:xfrm>
            <a:off x="6691225" y="1560395"/>
            <a:ext cx="98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Finland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F7D1CC9-99A7-4BF3-BBF4-0B2BFC4D81E4}"/>
              </a:ext>
            </a:extLst>
          </p:cNvPr>
          <p:cNvSpPr txBox="1"/>
          <p:nvPr/>
        </p:nvSpPr>
        <p:spPr>
          <a:xfrm>
            <a:off x="9615116" y="921085"/>
            <a:ext cx="151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Storbritannia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3AFD303-FADC-4360-8E38-7144CF6D4CC8}"/>
              </a:ext>
            </a:extLst>
          </p:cNvPr>
          <p:cNvSpPr txBox="1"/>
          <p:nvPr/>
        </p:nvSpPr>
        <p:spPr>
          <a:xfrm>
            <a:off x="9645278" y="3170855"/>
            <a:ext cx="98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Ungarn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88E4786-A032-4085-9F8A-B3571F2EAC4A}"/>
              </a:ext>
            </a:extLst>
          </p:cNvPr>
          <p:cNvSpPr txBox="1"/>
          <p:nvPr/>
        </p:nvSpPr>
        <p:spPr>
          <a:xfrm>
            <a:off x="9668177" y="1989005"/>
            <a:ext cx="91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Tyrkia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9526986-F196-48EB-927A-978B650E3272}"/>
              </a:ext>
            </a:extLst>
          </p:cNvPr>
          <p:cNvSpPr txBox="1"/>
          <p:nvPr/>
        </p:nvSpPr>
        <p:spPr>
          <a:xfrm>
            <a:off x="8149908" y="1509296"/>
            <a:ext cx="114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Thailand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A25C0C4-E517-4B68-8E3A-FC5095B54B33}"/>
              </a:ext>
            </a:extLst>
          </p:cNvPr>
          <p:cNvSpPr txBox="1"/>
          <p:nvPr/>
        </p:nvSpPr>
        <p:spPr>
          <a:xfrm>
            <a:off x="9501231" y="6500384"/>
            <a:ext cx="101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Syria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CE33D69-DAFD-4F3D-97B1-EB3C7B9D0490}"/>
              </a:ext>
            </a:extLst>
          </p:cNvPr>
          <p:cNvSpPr txBox="1"/>
          <p:nvPr/>
        </p:nvSpPr>
        <p:spPr>
          <a:xfrm>
            <a:off x="5321205" y="3018463"/>
            <a:ext cx="1013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/>
              <a:t>Sør-Sudan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82656AA3-979B-4410-AC04-80B1C1124CB5}"/>
              </a:ext>
            </a:extLst>
          </p:cNvPr>
          <p:cNvSpPr txBox="1"/>
          <p:nvPr/>
        </p:nvSpPr>
        <p:spPr>
          <a:xfrm>
            <a:off x="3562907" y="4385801"/>
            <a:ext cx="9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Sverige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ECF4599-0594-44BF-86B0-6629CFE61869}"/>
              </a:ext>
            </a:extLst>
          </p:cNvPr>
          <p:cNvSpPr txBox="1"/>
          <p:nvPr/>
        </p:nvSpPr>
        <p:spPr>
          <a:xfrm>
            <a:off x="5047005" y="4336915"/>
            <a:ext cx="123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Eritrea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BA4C60A-18D0-4360-B3E6-5F06CADE2343}"/>
              </a:ext>
            </a:extLst>
          </p:cNvPr>
          <p:cNvSpPr txBox="1"/>
          <p:nvPr/>
        </p:nvSpPr>
        <p:spPr>
          <a:xfrm>
            <a:off x="9585302" y="53441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Norge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A09110A4-9182-4842-BD12-F30D59DC3039}"/>
              </a:ext>
            </a:extLst>
          </p:cNvPr>
          <p:cNvSpPr txBox="1"/>
          <p:nvPr/>
        </p:nvSpPr>
        <p:spPr>
          <a:xfrm>
            <a:off x="401850" y="4661047"/>
            <a:ext cx="126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Ukraina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8A3E33D-6BE1-47DF-831F-2455583C4892}"/>
              </a:ext>
            </a:extLst>
          </p:cNvPr>
          <p:cNvSpPr txBox="1"/>
          <p:nvPr/>
        </p:nvSpPr>
        <p:spPr>
          <a:xfrm>
            <a:off x="443651" y="5993687"/>
            <a:ext cx="125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Bulgaria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4935C99-294C-4C4E-9938-702C0BFF3E5B}"/>
              </a:ext>
            </a:extLst>
          </p:cNvPr>
          <p:cNvSpPr txBox="1"/>
          <p:nvPr/>
        </p:nvSpPr>
        <p:spPr>
          <a:xfrm>
            <a:off x="6583175" y="6062815"/>
            <a:ext cx="11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Kongo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1DCF250-5A36-4F4F-8C43-F257D278F09D}"/>
              </a:ext>
            </a:extLst>
          </p:cNvPr>
          <p:cNvSpPr txBox="1"/>
          <p:nvPr/>
        </p:nvSpPr>
        <p:spPr>
          <a:xfrm>
            <a:off x="8036530" y="4379545"/>
            <a:ext cx="128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Litauen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992B2C96-5869-4C12-AD24-69E53D59494E}"/>
              </a:ext>
            </a:extLst>
          </p:cNvPr>
          <p:cNvSpPr txBox="1"/>
          <p:nvPr/>
        </p:nvSpPr>
        <p:spPr>
          <a:xfrm>
            <a:off x="9625809" y="4233466"/>
            <a:ext cx="123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Marokko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8B939E01-2BA9-493D-9EBA-61BD5B9D4F64}"/>
              </a:ext>
            </a:extLst>
          </p:cNvPr>
          <p:cNvSpPr txBox="1"/>
          <p:nvPr/>
        </p:nvSpPr>
        <p:spPr>
          <a:xfrm>
            <a:off x="6515123" y="4312868"/>
            <a:ext cx="133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Somalia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A4B0CD-5062-437A-908A-A900C8C3201D}"/>
              </a:ext>
            </a:extLst>
          </p:cNvPr>
          <p:cNvSpPr txBox="1"/>
          <p:nvPr/>
        </p:nvSpPr>
        <p:spPr>
          <a:xfrm>
            <a:off x="1903391" y="6018252"/>
            <a:ext cx="144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Nederland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620A3F24-C71A-4443-8C21-7CDAD0F4F4ED}"/>
              </a:ext>
            </a:extLst>
          </p:cNvPr>
          <p:cNvSpPr txBox="1"/>
          <p:nvPr/>
        </p:nvSpPr>
        <p:spPr>
          <a:xfrm>
            <a:off x="3723092" y="6093454"/>
            <a:ext cx="130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Russland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89FDCBDA-0371-4067-B5E7-C04AAE99B9A4}"/>
              </a:ext>
            </a:extLst>
          </p:cNvPr>
          <p:cNvSpPr txBox="1"/>
          <p:nvPr/>
        </p:nvSpPr>
        <p:spPr>
          <a:xfrm>
            <a:off x="3660804" y="3026645"/>
            <a:ext cx="123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Filipinene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163B5BCC-CE9E-4967-B139-BB44A0F67B96}"/>
              </a:ext>
            </a:extLst>
          </p:cNvPr>
          <p:cNvSpPr txBox="1"/>
          <p:nvPr/>
        </p:nvSpPr>
        <p:spPr>
          <a:xfrm>
            <a:off x="8073739" y="2905389"/>
            <a:ext cx="106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Slovakia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6AAB2008-35AA-4766-82E4-8B660441F6AC}"/>
              </a:ext>
            </a:extLst>
          </p:cNvPr>
          <p:cNvSpPr txBox="1"/>
          <p:nvPr/>
        </p:nvSpPr>
        <p:spPr>
          <a:xfrm>
            <a:off x="6717731" y="2907267"/>
            <a:ext cx="115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Sudan</a:t>
            </a:r>
          </a:p>
        </p:txBody>
      </p:sp>
      <p:pic>
        <p:nvPicPr>
          <p:cNvPr id="1086" name="Picture 62" descr="Bilderesultat for palestina">
            <a:extLst>
              <a:ext uri="{FF2B5EF4-FFF2-40B4-BE49-F238E27FC236}">
                <a16:creationId xmlns:a16="http://schemas.microsoft.com/office/drawing/2014/main" id="{31FB44DE-6F32-45EC-82E2-AF50C834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93" y="3638630"/>
            <a:ext cx="1465192" cy="8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kstSylinder 33">
            <a:extLst>
              <a:ext uri="{FF2B5EF4-FFF2-40B4-BE49-F238E27FC236}">
                <a16:creationId xmlns:a16="http://schemas.microsoft.com/office/drawing/2014/main" id="{6C330B02-9A4E-43A8-8D21-985ABDB0C4B1}"/>
              </a:ext>
            </a:extLst>
          </p:cNvPr>
          <p:cNvSpPr txBox="1"/>
          <p:nvPr/>
        </p:nvSpPr>
        <p:spPr>
          <a:xfrm>
            <a:off x="1792091" y="4552914"/>
            <a:ext cx="123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Palestina</a:t>
            </a:r>
          </a:p>
        </p:txBody>
      </p:sp>
      <p:pic>
        <p:nvPicPr>
          <p:cNvPr id="1088" name="Picture 64" descr="El Salvador – Wikipedia">
            <a:extLst>
              <a:ext uri="{FF2B5EF4-FFF2-40B4-BE49-F238E27FC236}">
                <a16:creationId xmlns:a16="http://schemas.microsoft.com/office/drawing/2014/main" id="{897B841F-7FFC-4066-9BD2-3615E524A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00" y="1929622"/>
            <a:ext cx="1452642" cy="8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8E4779B-DB24-4AE0-96D9-5A800C7E9F9F}"/>
              </a:ext>
            </a:extLst>
          </p:cNvPr>
          <p:cNvSpPr txBox="1"/>
          <p:nvPr/>
        </p:nvSpPr>
        <p:spPr>
          <a:xfrm>
            <a:off x="522542" y="3010364"/>
            <a:ext cx="133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El Salvador </a:t>
            </a:r>
          </a:p>
        </p:txBody>
      </p:sp>
      <p:pic>
        <p:nvPicPr>
          <p:cNvPr id="2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B72EAAA-EB40-D2C3-03AF-FF4D736BBC6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76081" y="5077322"/>
            <a:ext cx="1240491" cy="89041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01BE69A-2527-A34B-BB7C-9C697693F49A}"/>
              </a:ext>
            </a:extLst>
          </p:cNvPr>
          <p:cNvSpPr txBox="1"/>
          <p:nvPr/>
        </p:nvSpPr>
        <p:spPr>
          <a:xfrm>
            <a:off x="5207939" y="6053224"/>
            <a:ext cx="1973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>
                <a:cs typeface="Calibri"/>
              </a:rPr>
              <a:t>Sør-Afrika</a:t>
            </a:r>
            <a:endParaRPr lang="nb-NO"/>
          </a:p>
        </p:txBody>
      </p:sp>
      <p:pic>
        <p:nvPicPr>
          <p:cNvPr id="5" name="Bilde 23">
            <a:extLst>
              <a:ext uri="{FF2B5EF4-FFF2-40B4-BE49-F238E27FC236}">
                <a16:creationId xmlns:a16="http://schemas.microsoft.com/office/drawing/2014/main" id="{5EA18D34-B8AA-F661-400F-FE0AB6C93A6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79942" y="5013833"/>
            <a:ext cx="1368238" cy="946432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574EE1C2-6CBD-C3CB-2B05-1ACCFD44EDBC}"/>
              </a:ext>
            </a:extLst>
          </p:cNvPr>
          <p:cNvSpPr txBox="1"/>
          <p:nvPr/>
        </p:nvSpPr>
        <p:spPr>
          <a:xfrm>
            <a:off x="7971764" y="6048100"/>
            <a:ext cx="11833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>
                <a:cs typeface="Calibri"/>
              </a:rPr>
              <a:t>Togo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704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F4AC38B2-5EDC-E89B-ECAA-5E2D0EC92F25}"/>
              </a:ext>
            </a:extLst>
          </p:cNvPr>
          <p:cNvSpPr txBox="1"/>
          <p:nvPr/>
        </p:nvSpPr>
        <p:spPr>
          <a:xfrm>
            <a:off x="1018971" y="-28936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b-NO" sz="3600" b="0" i="0" u="none" strike="noStrike" kern="1200" noProof="0">
              <a:solidFill>
                <a:schemeClr val="tx2"/>
              </a:solidFill>
              <a:effectLst/>
              <a:latin typeface="+mj-lt"/>
              <a:ea typeface="+mj-ea"/>
              <a:cs typeface="+mj-cs"/>
            </a:endParaRPr>
          </a:p>
          <a:p>
            <a:pPr mar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3600" b="0" i="0" u="none" strike="noStrike" kern="1200" noProof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En bred forståelse handler om alle former for ulikhet</a:t>
            </a:r>
            <a:r>
              <a:rPr lang="nb-NO" sz="3600" kern="1200" noProof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571B2E3-0DF4-216D-E8FB-916E309C0DAD}"/>
              </a:ext>
            </a:extLst>
          </p:cNvPr>
          <p:cNvSpPr txBox="1"/>
          <p:nvPr/>
        </p:nvSpPr>
        <p:spPr>
          <a:xfrm>
            <a:off x="1601120" y="5438498"/>
            <a:ext cx="9833548" cy="26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>
              <a:solidFill>
                <a:schemeClr val="tx2"/>
              </a:solidFill>
              <a:effectLst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>
              <a:solidFill>
                <a:schemeClr val="tx2"/>
              </a:solidFill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nb-NO" b="0" i="0" noProof="0">
                <a:solidFill>
                  <a:schemeClr val="tx2"/>
                </a:solidFill>
                <a:effectLst/>
              </a:rPr>
              <a:t>Plakat </a:t>
            </a:r>
            <a:r>
              <a:rPr lang="nb-NO" noProof="0">
                <a:solidFill>
                  <a:schemeClr val="tx2"/>
                </a:solidFill>
              </a:rPr>
              <a:t>som henger </a:t>
            </a:r>
            <a:r>
              <a:rPr lang="nb-NO" b="0" i="0" noProof="0">
                <a:solidFill>
                  <a:schemeClr val="tx2"/>
                </a:solidFill>
                <a:effectLst/>
              </a:rPr>
              <a:t>på 4.trinn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EDF3C7-E128-5B9B-BBA7-05C89A597B4E}"/>
              </a:ext>
            </a:extLst>
          </p:cNvPr>
          <p:cNvSpPr txBox="1"/>
          <p:nvPr/>
        </p:nvSpPr>
        <p:spPr>
          <a:xfrm>
            <a:off x="6326862" y="5669801"/>
            <a:ext cx="31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/>
              <a:t>Klasseregler 6.trinn</a:t>
            </a:r>
          </a:p>
        </p:txBody>
      </p:sp>
      <p:pic>
        <p:nvPicPr>
          <p:cNvPr id="2" name="Bilde 1" descr="Et bilde som inneholder tekst, Generell forsyning, skrivesaker&#10;&#10;Automatisk generert beskrivelse">
            <a:extLst>
              <a:ext uri="{FF2B5EF4-FFF2-40B4-BE49-F238E27FC236}">
                <a16:creationId xmlns:a16="http://schemas.microsoft.com/office/drawing/2014/main" id="{0C779C42-96AB-6CE0-FC4E-BC3450B53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7" b="2"/>
          <a:stretch/>
        </p:blipFill>
        <p:spPr>
          <a:xfrm rot="5400000">
            <a:off x="1623093" y="1941174"/>
            <a:ext cx="4370814" cy="4414759"/>
          </a:xfrm>
          <a:prstGeom prst="rect">
            <a:avLst/>
          </a:prstGeom>
        </p:spPr>
      </p:pic>
      <p:sp>
        <p:nvSpPr>
          <p:cNvPr id="5" name="AutoShape 2" descr="Forhåndsvisning av bilde">
            <a:extLst>
              <a:ext uri="{FF2B5EF4-FFF2-40B4-BE49-F238E27FC236}">
                <a16:creationId xmlns:a16="http://schemas.microsoft.com/office/drawing/2014/main" id="{5D5F53E7-CC36-25FB-CBC3-53A590DB2B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1243139"/>
            <a:ext cx="4343209" cy="48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7" name="Bilde 6" descr="Et bilde som inneholder tekst, klær, person, plakat&#10;&#10;Automatisk generert beskrivelse">
            <a:extLst>
              <a:ext uri="{FF2B5EF4-FFF2-40B4-BE49-F238E27FC236}">
                <a16:creationId xmlns:a16="http://schemas.microsoft.com/office/drawing/2014/main" id="{5320086C-68D3-1519-7CE1-C24C8E3EC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11" y="1419502"/>
            <a:ext cx="3584186" cy="41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8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EBAC24D-EB53-42E3-8516-045AA82A9371}"/>
              </a:ext>
            </a:extLst>
          </p:cNvPr>
          <p:cNvSpPr txBox="1"/>
          <p:nvPr/>
        </p:nvSpPr>
        <p:spPr>
          <a:xfrm>
            <a:off x="838201" y="359229"/>
            <a:ext cx="5421085" cy="6313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3600" b="1" noProof="0"/>
              <a:t>Hvordan skape en inkluderende kultur på skolen?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2000" noProof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 b="0" i="0">
                <a:effectLst/>
              </a:rPr>
              <a:t>T</a:t>
            </a:r>
            <a:r>
              <a:rPr lang="nb-NO" sz="2400" b="0" i="0" noProof="0" err="1">
                <a:effectLst/>
              </a:rPr>
              <a:t>iltak</a:t>
            </a:r>
            <a:r>
              <a:rPr lang="nb-NO" sz="2400" b="0" i="0" noProof="0">
                <a:effectLst/>
              </a:rPr>
              <a:t> som fremmer tilhørighet, inkludering og fellesskap mellom elevene på tvers</a:t>
            </a:r>
            <a:r>
              <a:rPr lang="nb-NO" sz="2400" noProof="0"/>
              <a:t> </a:t>
            </a:r>
            <a:r>
              <a:rPr lang="nb-NO" sz="2400" b="0" i="0" noProof="0">
                <a:effectLst/>
              </a:rPr>
              <a:t>av vennegrupper. </a:t>
            </a:r>
            <a:endParaRPr lang="nb-NO" sz="24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/>
              <a:t>E</a:t>
            </a:r>
            <a:r>
              <a:rPr lang="nb-NO" sz="2400" b="0" i="0" noProof="0" err="1">
                <a:effectLst/>
              </a:rPr>
              <a:t>tablere</a:t>
            </a:r>
            <a:r>
              <a:rPr lang="nb-NO" sz="2400" b="0" i="0" noProof="0">
                <a:effectLst/>
              </a:rPr>
              <a:t> inkluderende normer og verdier, slik at elevene føler empati f</a:t>
            </a:r>
            <a:r>
              <a:rPr lang="nb-NO" sz="2400" noProof="0"/>
              <a:t>or medelever utenfor sin egen vennegruppe.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/>
              <a:t>F</a:t>
            </a:r>
            <a:r>
              <a:rPr lang="nb-NO" sz="2400" noProof="0" err="1"/>
              <a:t>orebygge</a:t>
            </a:r>
            <a:r>
              <a:rPr lang="nb-NO" sz="2400" noProof="0"/>
              <a:t> er sterke «vi» og «de andre» grupperinger blant elevene, </a:t>
            </a:r>
            <a:endParaRPr lang="nb-NO" sz="2400" b="0" i="0" noProof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 b="0" i="0">
                <a:effectLst/>
              </a:rPr>
              <a:t>Gjøre a</a:t>
            </a:r>
            <a:r>
              <a:rPr lang="nb-NO" sz="2400" b="0" i="0" noProof="0" err="1">
                <a:effectLst/>
              </a:rPr>
              <a:t>ktiviteter</a:t>
            </a:r>
            <a:r>
              <a:rPr lang="nb-NO" sz="2400" b="0" i="0" noProof="0">
                <a:effectLst/>
              </a:rPr>
              <a:t> sammen som gir elevene positive opplevelser. Felles opplevelser bidrar til fellesskap og tilhørighet</a:t>
            </a:r>
            <a:r>
              <a:rPr lang="nb-NO" sz="2400" noProof="0"/>
              <a:t>.</a:t>
            </a:r>
            <a:endParaRPr lang="nb-NO" sz="2400" b="0" i="0" noProof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2400" noProof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 noProof="0"/>
              <a:t>Skolen har turutstyr, skøyter, ski og sykler tilgjengelig slik at alle får ta del i aktivitetsdagene</a:t>
            </a:r>
            <a:r>
              <a:rPr lang="en-US" sz="240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  <p:pic>
        <p:nvPicPr>
          <p:cNvPr id="9" name="Bilde 8" descr="Et bilde som inneholder utendørs, snø, person, gruppe&#10;&#10;Automatisk generert beskrivelse">
            <a:extLst>
              <a:ext uri="{FF2B5EF4-FFF2-40B4-BE49-F238E27FC236}">
                <a16:creationId xmlns:a16="http://schemas.microsoft.com/office/drawing/2014/main" id="{2523947F-41D1-F157-6777-0CF20B2A3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3404" b="-5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17" name="Bilde 16" descr="Et bilde som inneholder utendørs, vann, kano, himmel&#10;&#10;Automatisk generert beskrivelse">
            <a:extLst>
              <a:ext uri="{FF2B5EF4-FFF2-40B4-BE49-F238E27FC236}">
                <a16:creationId xmlns:a16="http://schemas.microsoft.com/office/drawing/2014/main" id="{1454E227-890B-1B86-D0DD-212BCD70B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r="11494" b="2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4" name="Bilde 3" descr="Et bilde som inneholder utendørs, himmel, person, tre&#10;&#10;Automatisk generert beskrivelse">
            <a:extLst>
              <a:ext uri="{FF2B5EF4-FFF2-40B4-BE49-F238E27FC236}">
                <a16:creationId xmlns:a16="http://schemas.microsoft.com/office/drawing/2014/main" id="{A4108D8A-1EDA-967D-4C28-B64308763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4" r="27223" b="4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6" name="Bilde 5" descr="Et bilde som inneholder utendørs, hjul, himmel, Sykkelhjul&#10;&#10;Automatisk generert beskrivelse">
            <a:extLst>
              <a:ext uri="{FF2B5EF4-FFF2-40B4-BE49-F238E27FC236}">
                <a16:creationId xmlns:a16="http://schemas.microsoft.com/office/drawing/2014/main" id="{14758B96-77CA-7F50-6C7A-785F97A37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0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3468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utendørs, gress, vann, tre&#10;&#10;Automatisk generert beskrivelse">
            <a:extLst>
              <a:ext uri="{FF2B5EF4-FFF2-40B4-BE49-F238E27FC236}">
                <a16:creationId xmlns:a16="http://schemas.microsoft.com/office/drawing/2014/main" id="{5D88F7ED-F305-EAA5-1EA1-45C9FE5D2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8" r="-3" b="11158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Bilde 5" descr="Et bilde som inneholder utendørs, snø, skisport, himmel&#10;&#10;Automatisk generert beskrivelse">
            <a:extLst>
              <a:ext uri="{FF2B5EF4-FFF2-40B4-BE49-F238E27FC236}">
                <a16:creationId xmlns:a16="http://schemas.microsoft.com/office/drawing/2014/main" id="{493BC5EF-34FE-746E-0BB8-54FD6718F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r="-3" b="18072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8" name="Bilde 7" descr="Et bilde som inneholder person, klær, sko, folk&#10;&#10;Automatisk generert beskrivelse">
            <a:extLst>
              <a:ext uri="{FF2B5EF4-FFF2-40B4-BE49-F238E27FC236}">
                <a16:creationId xmlns:a16="http://schemas.microsoft.com/office/drawing/2014/main" id="{2DDE1B19-549C-4C43-128F-41E76B045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r="5" b="5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Bilde 3" descr="Et bilde som inneholder idrettskonkurranse, sport, Basketballkamp, innendørs&#10;&#10;Automatisk generert beskrivelse">
            <a:extLst>
              <a:ext uri="{FF2B5EF4-FFF2-40B4-BE49-F238E27FC236}">
                <a16:creationId xmlns:a16="http://schemas.microsoft.com/office/drawing/2014/main" id="{C539406E-FB64-DA99-A91B-A3DD9381B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 r="-2" b="15977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20" name="Bilde 19" descr="Et bilde som inneholder utendørs, folk, snø, vinter&#10;&#10;Automatisk generert beskrivelse">
            <a:extLst>
              <a:ext uri="{FF2B5EF4-FFF2-40B4-BE49-F238E27FC236}">
                <a16:creationId xmlns:a16="http://schemas.microsoft.com/office/drawing/2014/main" id="{6A1C817A-3162-C101-33B7-81C41CD31E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r="3" b="3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2830A18-BAA0-1C55-8156-B394A59E9185}"/>
              </a:ext>
            </a:extLst>
          </p:cNvPr>
          <p:cNvSpPr txBox="1"/>
          <p:nvPr/>
        </p:nvSpPr>
        <p:spPr>
          <a:xfrm>
            <a:off x="-2" y="3831757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 err="1">
                <a:solidFill>
                  <a:srgbClr val="FFFFFF"/>
                </a:solidFill>
              </a:rPr>
              <a:t>Samlingstund</a:t>
            </a:r>
            <a:r>
              <a:rPr lang="nb-NO" sz="5600" noProof="0">
                <a:solidFill>
                  <a:srgbClr val="FFFFFF"/>
                </a:solidFill>
              </a:rPr>
              <a:t>/klassens time                                                            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Uteskole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Turer – gåturer, sykkelturer,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Skidager trinnvis og hele skolen en dag i </a:t>
            </a:r>
            <a:r>
              <a:rPr lang="nb-NO" sz="5600" noProof="0" err="1">
                <a:solidFill>
                  <a:srgbClr val="FFFFFF"/>
                </a:solidFill>
              </a:rPr>
              <a:t>Frøsetmarka</a:t>
            </a:r>
            <a:endParaRPr lang="nb-NO" sz="5600" noProof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Samling i gymsalen med hele skolen minst en gang måned –  alle trinn opptre for hele skolen i løpet av et skoleår.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Felles månedlig sang som synges på samlinger i gymsalen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 err="1">
                <a:solidFill>
                  <a:srgbClr val="FFFFFF"/>
                </a:solidFill>
              </a:rPr>
              <a:t>Aktiviktetsdager</a:t>
            </a:r>
            <a:r>
              <a:rPr lang="nb-NO" sz="5600" noProof="0">
                <a:solidFill>
                  <a:srgbClr val="FFFFFF"/>
                </a:solidFill>
              </a:rPr>
              <a:t> med </a:t>
            </a:r>
            <a:r>
              <a:rPr lang="nb-NO" sz="5600" noProof="0" err="1">
                <a:solidFill>
                  <a:srgbClr val="FFFFFF"/>
                </a:solidFill>
              </a:rPr>
              <a:t>aldersblanede</a:t>
            </a:r>
            <a:r>
              <a:rPr lang="nb-NO" sz="5600" noProof="0">
                <a:solidFill>
                  <a:srgbClr val="FFFFFF"/>
                </a:solidFill>
              </a:rPr>
              <a:t> grupper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Kantine – med felles spising i gymsalen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Faddersamarbeid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Karneval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 err="1">
                <a:solidFill>
                  <a:srgbClr val="FFFFFF"/>
                </a:solidFill>
              </a:rPr>
              <a:t>Orienteringsdag</a:t>
            </a:r>
            <a:endParaRPr lang="nb-NO" sz="5600" noProof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Landhockey-turnering i Størenhallen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Kanonballturnering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Felles fagdager for hele skolen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Tverrfaglige tema trinnvis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5600" noProof="0">
                <a:solidFill>
                  <a:srgbClr val="FFFFFF"/>
                </a:solidFill>
              </a:rPr>
              <a:t>Trivselsleder-samlinger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56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6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76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person, sko, gress&#10;&#10;Automatisk generert beskrivelse">
            <a:extLst>
              <a:ext uri="{FF2B5EF4-FFF2-40B4-BE49-F238E27FC236}">
                <a16:creationId xmlns:a16="http://schemas.microsoft.com/office/drawing/2014/main" id="{12B028F5-85A8-5C86-F8AC-3494A193F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5" r="3" b="16167"/>
          <a:stretch/>
        </p:blipFill>
        <p:spPr>
          <a:xfrm>
            <a:off x="5506558" y="133904"/>
            <a:ext cx="2877585" cy="2128625"/>
          </a:xfrm>
          <a:prstGeom prst="rect">
            <a:avLst/>
          </a:prstGeom>
        </p:spPr>
      </p:pic>
      <p:pic>
        <p:nvPicPr>
          <p:cNvPr id="43" name="Bilde 42" descr="Et bilde som inneholder klær, person, innendørs, sko&#10;&#10;Automatisk generert beskrivelse">
            <a:extLst>
              <a:ext uri="{FF2B5EF4-FFF2-40B4-BE49-F238E27FC236}">
                <a16:creationId xmlns:a16="http://schemas.microsoft.com/office/drawing/2014/main" id="{8EBF9ABA-183D-CA52-FAC9-DA8404F8D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r="3" b="3"/>
          <a:stretch/>
        </p:blipFill>
        <p:spPr>
          <a:xfrm>
            <a:off x="2225789" y="4583336"/>
            <a:ext cx="2950968" cy="2274664"/>
          </a:xfrm>
          <a:prstGeom prst="rect">
            <a:avLst/>
          </a:prstGeom>
        </p:spPr>
      </p:pic>
      <p:pic>
        <p:nvPicPr>
          <p:cNvPr id="24" name="Bilde 23" descr="Et bilde som inneholder scenebilde, innendørs, møbler, tak&#10;&#10;Automatisk generert beskrivelse">
            <a:extLst>
              <a:ext uri="{FF2B5EF4-FFF2-40B4-BE49-F238E27FC236}">
                <a16:creationId xmlns:a16="http://schemas.microsoft.com/office/drawing/2014/main" id="{71DB6198-B462-4487-151D-18FBC4252D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r="2" b="10441"/>
          <a:stretch/>
        </p:blipFill>
        <p:spPr>
          <a:xfrm>
            <a:off x="8427954" y="63898"/>
            <a:ext cx="3673375" cy="2205862"/>
          </a:xfrm>
          <a:prstGeom prst="rect">
            <a:avLst/>
          </a:prstGeom>
        </p:spPr>
      </p:pic>
      <p:pic>
        <p:nvPicPr>
          <p:cNvPr id="36" name="Bilde 35" descr="Et bilde som inneholder klær, person, utendørs, jeans&#10;&#10;Automatisk generert beskrivelse">
            <a:extLst>
              <a:ext uri="{FF2B5EF4-FFF2-40B4-BE49-F238E27FC236}">
                <a16:creationId xmlns:a16="http://schemas.microsoft.com/office/drawing/2014/main" id="{5DBBEF66-144B-8CCE-867B-40DB88324C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060"/>
          <a:stretch/>
        </p:blipFill>
        <p:spPr>
          <a:xfrm>
            <a:off x="5212630" y="4578696"/>
            <a:ext cx="2284365" cy="2274664"/>
          </a:xfrm>
          <a:prstGeom prst="rect">
            <a:avLst/>
          </a:prstGeom>
        </p:spPr>
      </p:pic>
      <p:pic>
        <p:nvPicPr>
          <p:cNvPr id="39" name="Bilde 38" descr="Et bilde som inneholder himmel, utendørs, tre, folk&#10;&#10;Automatisk generert beskrivelse">
            <a:extLst>
              <a:ext uri="{FF2B5EF4-FFF2-40B4-BE49-F238E27FC236}">
                <a16:creationId xmlns:a16="http://schemas.microsoft.com/office/drawing/2014/main" id="{870056E5-8DAF-CF25-E96E-8DA77187F9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t="11358" r="8340" b="18685"/>
          <a:stretch/>
        </p:blipFill>
        <p:spPr>
          <a:xfrm>
            <a:off x="10060451" y="4600271"/>
            <a:ext cx="1970202" cy="225772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B2C7424-7C51-5D78-6240-E8F67B415A4A}"/>
              </a:ext>
            </a:extLst>
          </p:cNvPr>
          <p:cNvSpPr txBox="1"/>
          <p:nvPr/>
        </p:nvSpPr>
        <p:spPr>
          <a:xfrm>
            <a:off x="3050412" y="2979336"/>
            <a:ext cx="5709721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0" i="0">
              <a:solidFill>
                <a:schemeClr val="tx2"/>
              </a:solidFill>
              <a:effectLst/>
            </a:endParaRPr>
          </a:p>
        </p:txBody>
      </p:sp>
      <p:pic>
        <p:nvPicPr>
          <p:cNvPr id="58" name="Bilde 57" descr="Et bilde som inneholder utendørs, gress, vann, plante&#10;&#10;Automatisk generert beskrivelse">
            <a:extLst>
              <a:ext uri="{FF2B5EF4-FFF2-40B4-BE49-F238E27FC236}">
                <a16:creationId xmlns:a16="http://schemas.microsoft.com/office/drawing/2014/main" id="{B5C7B0DA-E226-E033-9E6A-7BE686587D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12" y="2326064"/>
            <a:ext cx="1655316" cy="2205872"/>
          </a:xfrm>
          <a:prstGeom prst="rect">
            <a:avLst/>
          </a:prstGeom>
        </p:spPr>
      </p:pic>
      <p:pic>
        <p:nvPicPr>
          <p:cNvPr id="62" name="Bilde 61" descr="Et bilde som inneholder gress, utendørs, himmel, tre&#10;&#10;Automatisk generert beskrivelse">
            <a:extLst>
              <a:ext uri="{FF2B5EF4-FFF2-40B4-BE49-F238E27FC236}">
                <a16:creationId xmlns:a16="http://schemas.microsoft.com/office/drawing/2014/main" id="{A4824FE8-8063-F8C6-BF10-0982D0E4A5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82" y="2352320"/>
            <a:ext cx="1596469" cy="2185279"/>
          </a:xfrm>
          <a:prstGeom prst="rect">
            <a:avLst/>
          </a:prstGeom>
        </p:spPr>
      </p:pic>
      <p:pic>
        <p:nvPicPr>
          <p:cNvPr id="64" name="Bilde 63" descr="Et bilde som inneholder utendørs, himmel, tre, folk&#10;&#10;Automatisk generert beskrivelse">
            <a:extLst>
              <a:ext uri="{FF2B5EF4-FFF2-40B4-BE49-F238E27FC236}">
                <a16:creationId xmlns:a16="http://schemas.microsoft.com/office/drawing/2014/main" id="{5E292BE9-5544-34CE-742A-256DFFC5E3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59" y="2330510"/>
            <a:ext cx="3069650" cy="2207089"/>
          </a:xfrm>
          <a:prstGeom prst="rect">
            <a:avLst/>
          </a:prstGeom>
        </p:spPr>
      </p:pic>
      <p:pic>
        <p:nvPicPr>
          <p:cNvPr id="66" name="Bilde 65" descr="Et bilde som inneholder utendørs, himmel, folk, gruppe&#10;&#10;Automatisk generert beskrivelse">
            <a:extLst>
              <a:ext uri="{FF2B5EF4-FFF2-40B4-BE49-F238E27FC236}">
                <a16:creationId xmlns:a16="http://schemas.microsoft.com/office/drawing/2014/main" id="{E52DA894-92BA-B2C0-4228-F158A67BF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36" y="133904"/>
            <a:ext cx="3203166" cy="2185280"/>
          </a:xfrm>
          <a:prstGeom prst="rect">
            <a:avLst/>
          </a:prstGeom>
        </p:spPr>
      </p:pic>
      <p:pic>
        <p:nvPicPr>
          <p:cNvPr id="68" name="Bilde 67" descr="Et bilde som inneholder utendørs, himmel, person, klær&#10;&#10;Automatisk generert beskrivelse">
            <a:extLst>
              <a:ext uri="{FF2B5EF4-FFF2-40B4-BE49-F238E27FC236}">
                <a16:creationId xmlns:a16="http://schemas.microsoft.com/office/drawing/2014/main" id="{2B673292-11A9-A1E1-5EAA-31006DC7AE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03" y="2364921"/>
            <a:ext cx="1583205" cy="2161352"/>
          </a:xfrm>
          <a:prstGeom prst="rect">
            <a:avLst/>
          </a:prstGeom>
        </p:spPr>
      </p:pic>
      <p:pic>
        <p:nvPicPr>
          <p:cNvPr id="70" name="Bilde 69" descr="Et bilde som inneholder utendørs, sky, himmel, tre&#10;&#10;Automatisk generert beskrivelse">
            <a:extLst>
              <a:ext uri="{FF2B5EF4-FFF2-40B4-BE49-F238E27FC236}">
                <a16:creationId xmlns:a16="http://schemas.microsoft.com/office/drawing/2014/main" id="{A3D53663-5722-A21E-F676-815B25BC4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" y="133903"/>
            <a:ext cx="2083059" cy="3452747"/>
          </a:xfrm>
          <a:prstGeom prst="rect">
            <a:avLst/>
          </a:prstGeom>
        </p:spPr>
      </p:pic>
      <p:pic>
        <p:nvPicPr>
          <p:cNvPr id="73" name="Bilde 72" descr="Et bilde som inneholder klær, utendørs, person, sko&#10;&#10;Automatisk generert beskrivelse">
            <a:extLst>
              <a:ext uri="{FF2B5EF4-FFF2-40B4-BE49-F238E27FC236}">
                <a16:creationId xmlns:a16="http://schemas.microsoft.com/office/drawing/2014/main" id="{C7B59AC0-B89C-1035-7297-AE62629ECB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3623092"/>
            <a:ext cx="2140889" cy="3230268"/>
          </a:xfrm>
          <a:prstGeom prst="rect">
            <a:avLst/>
          </a:prstGeom>
        </p:spPr>
      </p:pic>
      <p:pic>
        <p:nvPicPr>
          <p:cNvPr id="76" name="Bilde 75" descr="Et bilde som inneholder utendørs, gress, sko, klær&#10;&#10;Automatisk generert beskrivelse">
            <a:extLst>
              <a:ext uri="{FF2B5EF4-FFF2-40B4-BE49-F238E27FC236}">
                <a16:creationId xmlns:a16="http://schemas.microsoft.com/office/drawing/2014/main" id="{CBAEF98D-2A9C-B8F2-C86D-5E5A82A7AD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14" y="2332433"/>
            <a:ext cx="1708973" cy="2193840"/>
          </a:xfrm>
          <a:prstGeom prst="rect">
            <a:avLst/>
          </a:prstGeom>
        </p:spPr>
      </p:pic>
      <p:pic>
        <p:nvPicPr>
          <p:cNvPr id="3" name="Bilde 2" descr="Et bilde som inneholder utendørs, himmel, person, sko&#10;&#10;Automatisk generert beskrivelse">
            <a:extLst>
              <a:ext uri="{FF2B5EF4-FFF2-40B4-BE49-F238E27FC236}">
                <a16:creationId xmlns:a16="http://schemas.microsoft.com/office/drawing/2014/main" id="{679C5BD7-AEE1-A3B6-0835-F5F967B2B5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7009" y="4606756"/>
            <a:ext cx="2491875" cy="22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1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kstSylinder 41">
            <a:extLst>
              <a:ext uri="{FF2B5EF4-FFF2-40B4-BE49-F238E27FC236}">
                <a16:creationId xmlns:a16="http://schemas.microsoft.com/office/drawing/2014/main" id="{F5A7E920-3ACF-63D6-F9EC-7D6A50A9F3F6}"/>
              </a:ext>
            </a:extLst>
          </p:cNvPr>
          <p:cNvSpPr txBox="1"/>
          <p:nvPr/>
        </p:nvSpPr>
        <p:spPr>
          <a:xfrm>
            <a:off x="1422885" y="543877"/>
            <a:ext cx="5461225" cy="1118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Hvordan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møter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dere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foreldregruppe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mangfoldet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skaper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noProof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inkludering</a:t>
            </a:r>
            <a:r>
              <a:rPr lang="en-US" sz="3200" b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21D06E2-6E0D-42A4-9D07-55B313016695}"/>
              </a:ext>
            </a:extLst>
          </p:cNvPr>
          <p:cNvSpPr txBox="1"/>
          <p:nvPr/>
        </p:nvSpPr>
        <p:spPr>
          <a:xfrm>
            <a:off x="1335799" y="1661965"/>
            <a:ext cx="5461225" cy="4652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0" i="0" noProof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Hvordan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snakker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dere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som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foresatte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om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inkludering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mangfold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og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respekt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for </a:t>
            </a:r>
            <a:r>
              <a:rPr lang="en-US" sz="2400" b="0" i="0" noProof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hverandre</a:t>
            </a:r>
            <a:r>
              <a:rPr lang="en-US" sz="2400" b="0" i="0" noProof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noProof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Hvordan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snakker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dere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om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andres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barn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og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deres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foresatte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hjemme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noProof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Og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enda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viktigere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gjenspeiler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deres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handlinger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inkludering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av alle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foresatte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og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barn?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noProof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Sier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vi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hei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til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alle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foresatte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gruppa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Viser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vi interesse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og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prøver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å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bli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kjent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med alle?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Hvilke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barn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invitere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vi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hjem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til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noProof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oss</a:t>
            </a:r>
            <a:r>
              <a:rPr lang="en-US" sz="2400" noProof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3" name="Bilde 42" descr="Et bilde som inneholder klær, sko, utendørs, himmel&#10;&#10;Automatisk generert beskrivelse">
            <a:extLst>
              <a:ext uri="{FF2B5EF4-FFF2-40B4-BE49-F238E27FC236}">
                <a16:creationId xmlns:a16="http://schemas.microsoft.com/office/drawing/2014/main" id="{1E178F97-5E5A-6050-41C1-934C2B0AF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1" r="5" b="24747"/>
          <a:stretch/>
        </p:blipFill>
        <p:spPr>
          <a:xfrm>
            <a:off x="8779933" y="685798"/>
            <a:ext cx="2726267" cy="2421467"/>
          </a:xfrm>
          <a:prstGeom prst="rect">
            <a:avLst/>
          </a:prstGeom>
        </p:spPr>
      </p:pic>
      <p:pic>
        <p:nvPicPr>
          <p:cNvPr id="7" name="Bilde 6" descr="Et bilde som inneholder utendørs, klær, sko, person&#10;&#10;Automatisk generert beskrivelse">
            <a:extLst>
              <a:ext uri="{FF2B5EF4-FFF2-40B4-BE49-F238E27FC236}">
                <a16:creationId xmlns:a16="http://schemas.microsoft.com/office/drawing/2014/main" id="{F2E1D399-C016-85DA-7E46-C7CBC0C42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r="5" b="14258"/>
          <a:stretch/>
        </p:blipFill>
        <p:spPr>
          <a:xfrm>
            <a:off x="8779933" y="3750732"/>
            <a:ext cx="2726267" cy="2421467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3839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4A4161-F84C-A5A6-C7DB-343CAFD55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620688"/>
            <a:ext cx="10081119" cy="507130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>
                <a:effectLst/>
                <a:latin typeface="Aptos"/>
                <a:ea typeface="Aptos" panose="020B0004020202020204" pitchFamily="34" charset="0"/>
                <a:cs typeface="Arial"/>
              </a:rPr>
              <a:t>08:30 – 08:45 Innledning – kommunens arbeid mot utenforskap v/Grethe Ellerås og Toril Grøtte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>
                <a:effectLst/>
                <a:latin typeface="Aptos"/>
                <a:ea typeface="Aptos" panose="020B0004020202020204" pitchFamily="34" charset="0"/>
                <a:cs typeface="Arial"/>
              </a:rPr>
              <a:t>08:45-09:00 Hva gjør NAV for å forebygge utenforskap?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>
                <a:effectLst/>
                <a:latin typeface="Aptos"/>
                <a:ea typeface="Aptos" panose="020B0004020202020204" pitchFamily="34" charset="0"/>
                <a:cs typeface="Arial"/>
              </a:rPr>
              <a:t>09:00-09:15 Mangfoldet ved Støren barneskole og «Aktive sammen« v/Guro Norvik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>
                <a:effectLst/>
                <a:latin typeface="Aptos"/>
                <a:ea typeface="Aptos" panose="020B0004020202020204" pitchFamily="34" charset="0"/>
                <a:cs typeface="Arial"/>
              </a:rPr>
              <a:t>09:15-09:30 Hvordan jobber kommune og frivilligsentralen sammen for å forhindre utenforskap? v/Erika G. Langland og Siri Mette Gynnild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>
                <a:effectLst/>
                <a:latin typeface="Aptos"/>
                <a:ea typeface="Aptos" panose="020B0004020202020204" pitchFamily="34" charset="0"/>
                <a:cs typeface="Arial"/>
              </a:rPr>
              <a:t>09:30-09:45 Hvordan jobber vi for å forebygge psykisk uhelse blant barn og ungdom v/Oddveig Børset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>
                <a:effectLst/>
                <a:latin typeface="Aptos"/>
                <a:ea typeface="Aptos" panose="020B0004020202020204" pitchFamily="34" charset="0"/>
                <a:cs typeface="Arial"/>
              </a:rPr>
              <a:t>09:45-10:00 Boligsosial arbeid og boligpolitikk? v/Alf Petter Tenfjord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>
                <a:effectLst/>
                <a:latin typeface="Aptos"/>
                <a:ea typeface="Aptos" panose="020B0004020202020204" pitchFamily="34" charset="0"/>
                <a:cs typeface="Arial"/>
              </a:rPr>
              <a:t>10:00-10:45 Gruppearbeid inkl. pause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>
                <a:effectLst/>
                <a:latin typeface="Aptos"/>
                <a:ea typeface="Aptos" panose="020B0004020202020204" pitchFamily="34" charset="0"/>
                <a:cs typeface="Arial"/>
              </a:rPr>
              <a:t>10:45 – 11:00 Oppsummering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664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BC2994-751D-419A-6430-B120CC8A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" y="363832"/>
            <a:ext cx="5919144" cy="1323215"/>
          </a:xfrm>
        </p:spPr>
        <p:txBody>
          <a:bodyPr anchor="b">
            <a:normAutofit fontScale="90000"/>
          </a:bodyPr>
          <a:lstStyle/>
          <a:p>
            <a:r>
              <a:rPr lang="nb-NO" sz="3200"/>
              <a:t>Støren barneskole – samfunnsoppdrag og inkludering – en åpen skole </a:t>
            </a:r>
          </a:p>
        </p:txBody>
      </p:sp>
      <p:sp>
        <p:nvSpPr>
          <p:cNvPr id="144" name="Plassholder for innhold 2">
            <a:extLst>
              <a:ext uri="{FF2B5EF4-FFF2-40B4-BE49-F238E27FC236}">
                <a16:creationId xmlns:a16="http://schemas.microsoft.com/office/drawing/2014/main" id="{032789F7-EF8E-8947-73D0-C77F481F7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00" y="1800519"/>
            <a:ext cx="5323755" cy="4779389"/>
          </a:xfrm>
        </p:spPr>
        <p:txBody>
          <a:bodyPr anchor="t">
            <a:normAutofit/>
          </a:bodyPr>
          <a:lstStyle/>
          <a:p>
            <a:r>
              <a:rPr lang="nb-NO" sz="2000"/>
              <a:t>Samarbeid med Frivilligsentralen:</a:t>
            </a:r>
          </a:p>
          <a:p>
            <a:pPr marL="0" indent="0">
              <a:buNone/>
            </a:pPr>
            <a:r>
              <a:rPr lang="nb-NO" sz="2000"/>
              <a:t>-   Aktive sammen</a:t>
            </a:r>
          </a:p>
          <a:p>
            <a:pPr>
              <a:buFontTx/>
              <a:buChar char="-"/>
            </a:pPr>
            <a:r>
              <a:rPr lang="nb-NO" sz="2000"/>
              <a:t>Matservering på SFO </a:t>
            </a:r>
          </a:p>
          <a:p>
            <a:pPr>
              <a:buFontTx/>
              <a:buChar char="-"/>
            </a:pPr>
            <a:r>
              <a:rPr lang="nb-NO" sz="2000"/>
              <a:t>Lyttevenner</a:t>
            </a:r>
          </a:p>
          <a:p>
            <a:pPr>
              <a:buFontTx/>
              <a:buChar char="-"/>
            </a:pPr>
            <a:r>
              <a:rPr lang="nb-NO" sz="2000"/>
              <a:t>Tinestafett</a:t>
            </a:r>
          </a:p>
          <a:p>
            <a:r>
              <a:rPr lang="nb-NO" sz="2000"/>
              <a:t>Lærerstudenter – fra NTNU, Nord universitet, Dronning Maud</a:t>
            </a:r>
          </a:p>
          <a:p>
            <a:r>
              <a:rPr lang="nb-NO" sz="2000"/>
              <a:t>Språkpraksis</a:t>
            </a:r>
          </a:p>
          <a:p>
            <a:r>
              <a:rPr lang="nb-NO" sz="2000"/>
              <a:t>Arbeidstrening</a:t>
            </a:r>
          </a:p>
          <a:p>
            <a:r>
              <a:rPr lang="nb-NO" sz="2000"/>
              <a:t>Praksiselever fra både VG1 og VG2</a:t>
            </a:r>
          </a:p>
          <a:p>
            <a:r>
              <a:rPr lang="nb-NO" sz="2000"/>
              <a:t>Samarbeid med kulturskolen i musikkundervisning </a:t>
            </a:r>
          </a:p>
          <a:p>
            <a:endParaRPr lang="nb-NO" sz="1400"/>
          </a:p>
          <a:p>
            <a:endParaRPr lang="nb-NO" sz="1400"/>
          </a:p>
          <a:p>
            <a:endParaRPr lang="nb-NO" sz="1400"/>
          </a:p>
        </p:txBody>
      </p:sp>
      <p:pic>
        <p:nvPicPr>
          <p:cNvPr id="11" name="Bilde 10" descr="Et bilde som inneholder utendørs, person, sko, himmel&#10;&#10;Automatisk generert beskrivelse">
            <a:extLst>
              <a:ext uri="{FF2B5EF4-FFF2-40B4-BE49-F238E27FC236}">
                <a16:creationId xmlns:a16="http://schemas.microsoft.com/office/drawing/2014/main" id="{FB253B79-D541-C560-1C85-3C694C4C7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 r="1" b="1"/>
          <a:stretch/>
        </p:blipFill>
        <p:spPr>
          <a:xfrm>
            <a:off x="6543675" y="-15447"/>
            <a:ext cx="5645154" cy="3447832"/>
          </a:xfrm>
          <a:prstGeom prst="rect">
            <a:avLst/>
          </a:prstGeom>
        </p:spPr>
      </p:pic>
      <p:pic>
        <p:nvPicPr>
          <p:cNvPr id="72" name="Bilde 71" descr="Et bilde som inneholder klær, person, innendørs, vegg&#10;&#10;Automatisk generert beskrivelse">
            <a:extLst>
              <a:ext uri="{FF2B5EF4-FFF2-40B4-BE49-F238E27FC236}">
                <a16:creationId xmlns:a16="http://schemas.microsoft.com/office/drawing/2014/main" id="{E8A0BB04-D3C5-581A-7595-2D6B29F20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5" r="1" b="1"/>
          <a:stretch/>
        </p:blipFill>
        <p:spPr>
          <a:xfrm>
            <a:off x="6543675" y="3429000"/>
            <a:ext cx="564832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1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A314AC-9E5E-7F58-DFBD-B3A55173B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Aktive sammen </a:t>
            </a:r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0A42819A-CCE6-C341-C6BF-635F6EC31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 fontScale="92500"/>
          </a:bodyPr>
          <a:lstStyle/>
          <a:p>
            <a:pPr fontAlgn="base"/>
            <a:r>
              <a:rPr lang="nb-NO" b="0" i="0" u="sng" strike="noStrike">
                <a:effectLst/>
                <a:latin typeface="Calibri" panose="020F0502020204030204" pitchFamily="34" charset="0"/>
                <a:hlinkClick r:id="rId3"/>
              </a:rPr>
              <a:t>Fritidserklæringen</a:t>
            </a:r>
            <a:r>
              <a:rPr lang="nb-NO" b="0" i="0">
                <a:effectLst/>
                <a:latin typeface="Calibri" panose="020F0502020204030204" pitchFamily="34" charset="0"/>
              </a:rPr>
              <a:t> har som mål at alle barn, uavhengig av foreldrenes sosiale og økonomiske situasjon skal ha mulighet til å delta jevnlig i minst en organisert fritidsaktivitet sammen med andre barn. </a:t>
            </a:r>
          </a:p>
          <a:p>
            <a:pPr fontAlgn="base"/>
            <a:r>
              <a:rPr lang="nb-NO" b="0" i="0">
                <a:effectLst/>
                <a:latin typeface="Calibri" panose="020F0502020204030204" pitchFamily="34" charset="0"/>
              </a:rPr>
              <a:t>Våren 2022 var 1.-3.trinn på Støren barneskole med i piloten i prosjektet, og våren 2023 ble prosjektet videreført til 1.-7.trinn.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5008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1B4CC5-021E-4ACB-8A2D-3BCAD1DE57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AAB5460-E323-147F-4553-6F9424CA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/>
              <a:t>Trinnene i metoden: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0E520C57-C189-1970-9461-B31C9B2186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14061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AC6709-D590-1F9E-BA21-E264B09E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1" y="901594"/>
            <a:ext cx="10843118" cy="961610"/>
          </a:xfrm>
        </p:spPr>
        <p:txBody>
          <a:bodyPr>
            <a:normAutofit fontScale="90000"/>
          </a:bodyPr>
          <a:lstStyle/>
          <a:p>
            <a:r>
              <a:rPr lang="nb-NO" sz="4400">
                <a:latin typeface="Helvetica"/>
                <a:cs typeface="Helvetica"/>
              </a:rPr>
              <a:t>Hvordan jobber kommune og frivilligsentralen sammen for å forhindre utenforskap?</a:t>
            </a:r>
          </a:p>
          <a:p>
            <a:endParaRPr lang="nb-NO">
              <a:cs typeface="Helvetica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26B4A9-78FC-224C-2D37-A5A89869D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1" y="1866442"/>
            <a:ext cx="10530974" cy="3989040"/>
          </a:xfrm>
        </p:spPr>
        <p:txBody>
          <a:bodyPr/>
          <a:lstStyle/>
          <a:p>
            <a:pPr marL="0" indent="0" algn="ctr">
              <a:buNone/>
            </a:pPr>
            <a:r>
              <a:rPr lang="nb-NO">
                <a:solidFill>
                  <a:srgbClr val="FFC000"/>
                </a:solidFill>
                <a:latin typeface="Helvetica"/>
                <a:cs typeface="Helvetica"/>
              </a:rPr>
              <a:t>Frivilligsentral + Aktivitetskoordinator</a:t>
            </a:r>
            <a:endParaRPr lang="nb-NO">
              <a:solidFill>
                <a:srgbClr val="FFC000"/>
              </a:solidFill>
              <a:cs typeface="Helvetica" pitchFamily="34" charset="0"/>
            </a:endParaRPr>
          </a:p>
          <a:p>
            <a:r>
              <a:rPr lang="nb-NO" sz="2400">
                <a:latin typeface="Helvetica"/>
                <a:cs typeface="Helvetica"/>
              </a:rPr>
              <a:t>Kartlegging: </a:t>
            </a:r>
          </a:p>
          <a:p>
            <a:pPr marL="0" indent="0">
              <a:buNone/>
            </a:pPr>
            <a:r>
              <a:rPr lang="nb-NO" sz="2400">
                <a:latin typeface="Helvetica"/>
                <a:cs typeface="Helvetica"/>
              </a:rPr>
              <a:t>   - fritidstilbud: markedsføring -) www.ungfritid.no</a:t>
            </a:r>
          </a:p>
          <a:p>
            <a:pPr marL="0" indent="0">
              <a:buNone/>
            </a:pPr>
            <a:r>
              <a:rPr lang="nb-NO" sz="2400">
                <a:latin typeface="Helvetica"/>
                <a:cs typeface="Helvetica"/>
              </a:rPr>
              <a:t>   - elevundersøkelser, samtaler med klasser, elevråd, ungdomsråd</a:t>
            </a:r>
            <a:br>
              <a:rPr lang="nb-NO" sz="2400">
                <a:latin typeface="Helvetica"/>
                <a:cs typeface="Helvetica"/>
              </a:rPr>
            </a:br>
            <a:r>
              <a:rPr lang="nb-NO" sz="2400">
                <a:latin typeface="Helvetica"/>
                <a:cs typeface="Helvetica"/>
              </a:rPr>
              <a:t>     Aktive sammen</a:t>
            </a:r>
            <a:endParaRPr lang="nb-NO" sz="2400">
              <a:solidFill>
                <a:srgbClr val="00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nb-NO" sz="2400">
                <a:latin typeface="Helvetica"/>
                <a:cs typeface="Helvetica"/>
              </a:rPr>
              <a:t>   "En plass å henge..."     </a:t>
            </a:r>
            <a:endParaRPr lang="nb-NO" sz="2400">
              <a:cs typeface="Helvetica"/>
            </a:endParaRPr>
          </a:p>
          <a:p>
            <a:pPr marL="457200" indent="-457200"/>
            <a:r>
              <a:rPr lang="nb-NO" sz="2400">
                <a:latin typeface="Helvetica"/>
                <a:cs typeface="Helvetica"/>
              </a:rPr>
              <a:t>Jobber for å styrke samspillet mellom lag/foreninger, Frivilligsentral og kommunen</a:t>
            </a:r>
            <a:r>
              <a:rPr lang="nb-NO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r>
              <a:rPr lang="nb-NO">
                <a:latin typeface="Helvetica"/>
                <a:cs typeface="Helvetica"/>
              </a:rPr>
              <a:t> </a:t>
            </a:r>
            <a:endParaRPr lang="nb-NO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84641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2A5ABF-5683-D605-992F-857EC930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Helvetica"/>
                <a:cs typeface="Helvetica"/>
              </a:rPr>
              <a:t>Aktiviteter: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DB4AED-193C-712B-A686-EA93BE63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>
                <a:latin typeface="Helvetica"/>
                <a:cs typeface="Helvetica"/>
              </a:rPr>
              <a:t>Frivilligsentralen</a:t>
            </a:r>
            <a:endParaRPr lang="nb-NO">
              <a:cs typeface="Helvetica" pitchFamily="34" charset="0"/>
            </a:endParaRPr>
          </a:p>
          <a:p>
            <a:pPr marL="0" indent="0">
              <a:buNone/>
            </a:pPr>
            <a:endParaRPr lang="nb-NO" sz="2000">
              <a:latin typeface="Aptos"/>
              <a:cs typeface="Helvetica"/>
            </a:endParaRPr>
          </a:p>
          <a:p>
            <a:pPr>
              <a:buFont typeface="Arial,Sans-Serif"/>
              <a:buChar char="•"/>
            </a:pPr>
            <a:r>
              <a:rPr lang="nb-NO" sz="2000">
                <a:latin typeface="Aptos"/>
                <a:cs typeface="Helvetica"/>
              </a:rPr>
              <a:t>Aktivitetsdager</a:t>
            </a:r>
            <a:endParaRPr lang="nb-NO">
              <a:cs typeface="Helvetica"/>
            </a:endParaRPr>
          </a:p>
          <a:p>
            <a:pPr>
              <a:buFont typeface="Arial"/>
              <a:buChar char="•"/>
            </a:pPr>
            <a:r>
              <a:rPr lang="nb-NO" sz="2000">
                <a:latin typeface="Aptos"/>
                <a:cs typeface="Helvetica"/>
              </a:rPr>
              <a:t>Besøksvenn</a:t>
            </a:r>
          </a:p>
          <a:p>
            <a:pPr>
              <a:buFont typeface="Arial"/>
              <a:buChar char="•"/>
            </a:pPr>
            <a:r>
              <a:rPr lang="nb-NO" sz="2000">
                <a:latin typeface="Aptos"/>
                <a:cs typeface="Helvetica"/>
              </a:rPr>
              <a:t>Camp Støren og Camp Støren vinterferie</a:t>
            </a:r>
          </a:p>
          <a:p>
            <a:pPr>
              <a:buFont typeface="Arial"/>
              <a:buChar char="•"/>
            </a:pPr>
            <a:r>
              <a:rPr lang="nb-NO" sz="2000">
                <a:latin typeface="Aptos"/>
                <a:cs typeface="Helvetica"/>
              </a:rPr>
              <a:t>Gled et barn til jul (julegave til alle)</a:t>
            </a:r>
          </a:p>
          <a:p>
            <a:pPr>
              <a:buFont typeface="Arial"/>
              <a:buChar char="•"/>
            </a:pPr>
            <a:r>
              <a:rPr lang="nb-NO" sz="2000">
                <a:latin typeface="Aptos"/>
                <a:cs typeface="Helvetica"/>
              </a:rPr>
              <a:t>Leksehjelp</a:t>
            </a:r>
          </a:p>
          <a:p>
            <a:pPr>
              <a:buFont typeface="Arial"/>
              <a:buChar char="•"/>
            </a:pPr>
            <a:r>
              <a:rPr lang="nb-NO" sz="2000">
                <a:latin typeface="Aptos"/>
                <a:cs typeface="Helvetica"/>
              </a:rPr>
              <a:t>Flere hender på SFO (samarbeid med skoler)</a:t>
            </a:r>
          </a:p>
          <a:p>
            <a:pPr>
              <a:buFont typeface="Arial"/>
              <a:buChar char="•"/>
            </a:pPr>
            <a:r>
              <a:rPr lang="nb-NO" sz="2000">
                <a:latin typeface="Aptos"/>
                <a:cs typeface="Helvetica"/>
              </a:rPr>
              <a:t>Natteravner</a:t>
            </a:r>
          </a:p>
          <a:p>
            <a:pPr marL="0" indent="0">
              <a:buNone/>
            </a:pPr>
            <a:br>
              <a:rPr lang="nb-NO">
                <a:latin typeface="Helvetica"/>
                <a:cs typeface="Helvetica"/>
              </a:rPr>
            </a:br>
            <a:endParaRPr lang="nb-NO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nb-NO">
                <a:latin typeface="Helvetica"/>
                <a:cs typeface="Helvetica"/>
              </a:rPr>
              <a:t> </a:t>
            </a:r>
          </a:p>
        </p:txBody>
      </p:sp>
      <p:pic>
        <p:nvPicPr>
          <p:cNvPr id="4" name="Bilde 3" descr="Et bilde som inneholder utendørs, himmel, person, folk&#10;&#10;Automatisk generert beskrivelse">
            <a:extLst>
              <a:ext uri="{FF2B5EF4-FFF2-40B4-BE49-F238E27FC236}">
                <a16:creationId xmlns:a16="http://schemas.microsoft.com/office/drawing/2014/main" id="{5FCF865F-3577-603F-EB4C-07F5250DB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145" y="886691"/>
            <a:ext cx="4746487" cy="3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42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03D752-F7A0-E7AD-F506-3537CD36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Helvetica"/>
                <a:cs typeface="Helvetica"/>
              </a:rPr>
              <a:t>Møteplasser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B41C9A-08A3-C872-60AB-2E90617B3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440" y="1600201"/>
            <a:ext cx="6364033" cy="3989039"/>
          </a:xfrm>
        </p:spPr>
        <p:txBody>
          <a:bodyPr/>
          <a:lstStyle/>
          <a:p>
            <a:r>
              <a:rPr lang="nb-NO" sz="2400">
                <a:latin typeface="Helvetica"/>
                <a:cs typeface="Helvetica"/>
              </a:rPr>
              <a:t>Singsås, Soknedal, Budal </a:t>
            </a:r>
            <a:r>
              <a:rPr lang="nb-NO" sz="2400" err="1">
                <a:latin typeface="Helvetica"/>
                <a:cs typeface="Helvetica"/>
              </a:rPr>
              <a:t>bo-og</a:t>
            </a:r>
            <a:r>
              <a:rPr lang="nb-NO" sz="2400">
                <a:latin typeface="Helvetica"/>
                <a:cs typeface="Helvetica"/>
              </a:rPr>
              <a:t> dagsenter</a:t>
            </a:r>
            <a:endParaRPr lang="en-US" sz="2400">
              <a:latin typeface="Helvetica"/>
              <a:cs typeface="Helvetica"/>
            </a:endParaRPr>
          </a:p>
          <a:p>
            <a:r>
              <a:rPr lang="nb-NO" sz="2400">
                <a:latin typeface="Helvetica"/>
                <a:cs typeface="Helvetica"/>
              </a:rPr>
              <a:t>Gauldalsporten</a:t>
            </a:r>
            <a:endParaRPr lang="en-US" sz="2400">
              <a:latin typeface="Helvetica"/>
              <a:cs typeface="Helvetica"/>
            </a:endParaRPr>
          </a:p>
          <a:p>
            <a:r>
              <a:rPr lang="nb-NO" sz="2400">
                <a:latin typeface="Helvetica"/>
                <a:cs typeface="Helvetica"/>
              </a:rPr>
              <a:t>Vrimleareal Størenhallen</a:t>
            </a:r>
            <a:endParaRPr lang="en-US" sz="2400">
              <a:latin typeface="Helvetica"/>
              <a:cs typeface="Helvetica"/>
            </a:endParaRPr>
          </a:p>
          <a:p>
            <a:r>
              <a:rPr lang="nb-NO" sz="2400">
                <a:latin typeface="Helvetica"/>
                <a:cs typeface="Helvetica"/>
              </a:rPr>
              <a:t>Klubbhuset i Idrettsparken</a:t>
            </a:r>
            <a:endParaRPr lang="en-US" sz="2400">
              <a:latin typeface="Helvetica"/>
              <a:cs typeface="Helvetica"/>
            </a:endParaRPr>
          </a:p>
          <a:p>
            <a:endParaRPr lang="nb-NO">
              <a:cs typeface="Helvetica"/>
            </a:endParaRPr>
          </a:p>
          <a:p>
            <a:endParaRPr lang="nb-NO">
              <a:cs typeface="Helvetica"/>
            </a:endParaRPr>
          </a:p>
        </p:txBody>
      </p:sp>
      <p:pic>
        <p:nvPicPr>
          <p:cNvPr id="9" name="Bilde 8" descr="Ingen bildebeskrivelse er tilgjengelig.">
            <a:extLst>
              <a:ext uri="{FF2B5EF4-FFF2-40B4-BE49-F238E27FC236}">
                <a16:creationId xmlns:a16="http://schemas.microsoft.com/office/drawing/2014/main" id="{121160E1-B5B5-C1B1-DDCF-0D9DEA8B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701" y="4310282"/>
            <a:ext cx="1962150" cy="1962150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4E01D8F-574F-C2A8-B10E-90119C6856B2}"/>
              </a:ext>
            </a:extLst>
          </p:cNvPr>
          <p:cNvSpPr txBox="1"/>
          <p:nvPr/>
        </p:nvSpPr>
        <p:spPr>
          <a:xfrm>
            <a:off x="6385367" y="4311569"/>
            <a:ext cx="2006278" cy="19291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/>
          </a:p>
        </p:txBody>
      </p:sp>
      <p:pic>
        <p:nvPicPr>
          <p:cNvPr id="14" name="Bilde 13" descr="Ingen bildebeskrivelse er tilgjengelig.">
            <a:extLst>
              <a:ext uri="{FF2B5EF4-FFF2-40B4-BE49-F238E27FC236}">
                <a16:creationId xmlns:a16="http://schemas.microsoft.com/office/drawing/2014/main" id="{0CF80630-79A1-E298-FFE0-DD5F80D0F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010" y="4309520"/>
            <a:ext cx="1962150" cy="1962150"/>
          </a:xfrm>
          <a:prstGeom prst="rect">
            <a:avLst/>
          </a:prstGeom>
        </p:spPr>
      </p:pic>
      <p:pic>
        <p:nvPicPr>
          <p:cNvPr id="16" name="Bilde 15" descr="Ingen bildebeskrivelse er tilgjengelig.">
            <a:extLst>
              <a:ext uri="{FF2B5EF4-FFF2-40B4-BE49-F238E27FC236}">
                <a16:creationId xmlns:a16="http://schemas.microsoft.com/office/drawing/2014/main" id="{CFFBA18B-436A-9D01-B449-211472EE6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614" y="4280202"/>
            <a:ext cx="1962150" cy="1971796"/>
          </a:xfrm>
          <a:prstGeom prst="rect">
            <a:avLst/>
          </a:prstGeom>
        </p:spPr>
      </p:pic>
      <p:pic>
        <p:nvPicPr>
          <p:cNvPr id="23" name="Bilde 22" descr="Ingen bildebeskrivelse er tilgjengelig.">
            <a:extLst>
              <a:ext uri="{FF2B5EF4-FFF2-40B4-BE49-F238E27FC236}">
                <a16:creationId xmlns:a16="http://schemas.microsoft.com/office/drawing/2014/main" id="{EA0D99E2-A2A0-FB30-A7F8-DE6E0344B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1" y="525880"/>
            <a:ext cx="4569997" cy="32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2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82101E-CD80-788D-F937-73BC5CB4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Helvetica"/>
                <a:cs typeface="Helvetica"/>
              </a:rPr>
              <a:t>Dialog &amp; samarbeid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280621-BF5C-1753-3A57-9E94A9049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31" y="1236786"/>
            <a:ext cx="10094257" cy="4760336"/>
          </a:xfrm>
        </p:spPr>
        <p:txBody>
          <a:bodyPr/>
          <a:lstStyle/>
          <a:p>
            <a:pPr marL="0" indent="0">
              <a:buNone/>
            </a:pPr>
            <a:r>
              <a:rPr lang="nb-NO" sz="2400">
                <a:latin typeface="Aptos"/>
                <a:cs typeface="Helvetica"/>
              </a:rPr>
              <a:t>   </a:t>
            </a:r>
            <a:br>
              <a:rPr lang="nb-NO" sz="2400">
                <a:latin typeface="Aptos"/>
                <a:cs typeface="Helvetica"/>
              </a:rPr>
            </a:br>
            <a:r>
              <a:rPr lang="nb-NO" sz="2400">
                <a:latin typeface="Aptos"/>
                <a:cs typeface="Helvetica"/>
              </a:rPr>
              <a:t>   </a:t>
            </a:r>
            <a:r>
              <a:rPr lang="nb-NO" sz="2400">
                <a:solidFill>
                  <a:srgbClr val="FFC000"/>
                </a:solidFill>
                <a:latin typeface="Aptos"/>
                <a:cs typeface="Helvetica"/>
              </a:rPr>
              <a:t>Styrke fellesskapet i lokalsamfunnet</a:t>
            </a:r>
          </a:p>
          <a:p>
            <a:pPr marL="0" indent="0">
              <a:buNone/>
            </a:pPr>
            <a:r>
              <a:rPr lang="nb-NO" sz="2400" i="1">
                <a:latin typeface="Aptos"/>
                <a:cs typeface="Helvetica"/>
              </a:rPr>
              <a:t>Skape inkluderende og gode fritidstilbud som gir alle barn og unge muligheten til å oppleve en meningsfull hverdag. </a:t>
            </a:r>
          </a:p>
          <a:p>
            <a:pPr marL="0" indent="0">
              <a:buNone/>
            </a:pPr>
            <a:endParaRPr lang="nb-NO" sz="2400">
              <a:latin typeface="Aptos"/>
              <a:cs typeface="Helvetica" pitchFamily="34" charset="0"/>
            </a:endParaRPr>
          </a:p>
          <a:p>
            <a:pPr>
              <a:buNone/>
            </a:pPr>
            <a:r>
              <a:rPr lang="nb-NO" sz="2000" b="1">
                <a:latin typeface="Aptos"/>
                <a:cs typeface="Helvetica"/>
              </a:rPr>
              <a:t>Frivillighetspolitikk og organisering/strategi?</a:t>
            </a:r>
          </a:p>
          <a:p>
            <a:r>
              <a:rPr lang="nb-NO" sz="2000" b="1">
                <a:latin typeface="Aptos"/>
                <a:cs typeface="Helvetica"/>
              </a:rPr>
              <a:t>Frivilligsentralen som bindeledd</a:t>
            </a:r>
            <a:r>
              <a:rPr lang="nb-NO" sz="2000">
                <a:latin typeface="Aptos"/>
                <a:cs typeface="Helvetica"/>
              </a:rPr>
              <a:t>: Samarbeid mellom lag, foreninger og kommunen</a:t>
            </a:r>
          </a:p>
          <a:p>
            <a:pPr>
              <a:buFont typeface="Arial"/>
              <a:buChar char="•"/>
            </a:pPr>
            <a:r>
              <a:rPr lang="nb-NO" sz="2000" b="1">
                <a:latin typeface="Aptos"/>
                <a:cs typeface="Helvetica"/>
              </a:rPr>
              <a:t>Frivilligforum</a:t>
            </a:r>
            <a:r>
              <a:rPr lang="nb-NO" sz="2000">
                <a:latin typeface="Aptos"/>
                <a:cs typeface="Helvetica"/>
              </a:rPr>
              <a:t>: Skap møteplasser for frivillige med temakvelder,  kompetanseheving og erfaringsutveksling</a:t>
            </a:r>
          </a:p>
          <a:p>
            <a:pPr>
              <a:buFont typeface="Arial"/>
              <a:buChar char="•"/>
            </a:pPr>
            <a:r>
              <a:rPr lang="nb-NO" sz="2000" b="1">
                <a:latin typeface="Aptos"/>
                <a:cs typeface="Helvetica"/>
              </a:rPr>
              <a:t>Teambygging</a:t>
            </a:r>
            <a:r>
              <a:rPr lang="nb-NO" sz="2000">
                <a:latin typeface="Aptos"/>
                <a:cs typeface="Helvetica"/>
              </a:rPr>
              <a:t>: Jobbe med å bygge sterke frivilligmiljøer </a:t>
            </a:r>
          </a:p>
          <a:p>
            <a:pPr>
              <a:buFont typeface="Arial"/>
              <a:buChar char="•"/>
            </a:pPr>
            <a:r>
              <a:rPr lang="nb-NO" sz="2000" b="1">
                <a:latin typeface="Aptos"/>
                <a:cs typeface="Helvetica"/>
              </a:rPr>
              <a:t>Økt frivillig innsats</a:t>
            </a:r>
            <a:r>
              <a:rPr lang="nb-NO" sz="2000">
                <a:latin typeface="Aptos"/>
                <a:cs typeface="Helvetica"/>
              </a:rPr>
              <a:t>: Hvordan få flere frivillige til å engasjere seg</a:t>
            </a:r>
          </a:p>
          <a:p>
            <a:pPr indent="0">
              <a:buNone/>
            </a:pPr>
            <a:endParaRPr lang="nb-NO" sz="1100">
              <a:latin typeface="Aptos"/>
              <a:cs typeface="Helvetica" pitchFamily="34" charset="0"/>
            </a:endParaRPr>
          </a:p>
          <a:p>
            <a:pPr marL="0" indent="0">
              <a:buNone/>
            </a:pPr>
            <a:r>
              <a:rPr lang="nb-NO" sz="2400">
                <a:latin typeface="Aptos"/>
                <a:cs typeface="Helvetica"/>
              </a:rPr>
              <a:t>     Involvere barn og unge - medvirkning</a:t>
            </a:r>
            <a:endParaRPr lang="nb-NO" sz="2400">
              <a:latin typeface="Aptos"/>
              <a:cs typeface="Helvetica" pitchFamily="34" charset="0"/>
            </a:endParaRPr>
          </a:p>
          <a:p>
            <a:pPr marL="0" indent="0">
              <a:buNone/>
            </a:pPr>
            <a:endParaRPr lang="nb-NO" sz="2400"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63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217CBF-1F8E-58DE-049D-684557AD2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1" y="548680"/>
            <a:ext cx="10081119" cy="819542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nb-NO" sz="2800">
                <a:latin typeface="Garamond"/>
                <a:cs typeface="Helvetica"/>
              </a:rPr>
              <a:t>Hvordan jobber vi med å forebygge psykisk uhelse blant barn og unge?</a:t>
            </a:r>
            <a:endParaRPr lang="nb-NO" sz="2800">
              <a:latin typeface="Garamond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D77EA3-44CA-333B-A789-F994DC0BD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1" y="1935997"/>
            <a:ext cx="10081119" cy="3653244"/>
          </a:xfrm>
        </p:spPr>
        <p:txBody>
          <a:bodyPr/>
          <a:lstStyle/>
          <a:p>
            <a:r>
              <a:rPr lang="nb-NO">
                <a:solidFill>
                  <a:srgbClr val="FFFFFF"/>
                </a:solidFill>
                <a:latin typeface="Helvetica"/>
                <a:cs typeface="Helvetica"/>
              </a:rPr>
              <a:t>Bedre Tverrfaglig Samarbeid- bedre tanker sammen, BTS-modellen, er en samhandlingsmodell som beskriver den sammenhengende innsatsen i og mellom tjenester rettet mot gravide, barn, unge og familier som det er knyttet en bekymring til. BTS-modellen skal bidra til tidlig innsats, samordnede tjenester og foreldreinvolvering.</a:t>
            </a:r>
            <a:endParaRPr lang="nb-NO">
              <a:solidFill>
                <a:srgbClr val="FFFFFF"/>
              </a:solidFill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31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2E6D41-466A-ECA7-6DD1-AFF04F164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Helvetica"/>
                <a:cs typeface="Helvetica"/>
              </a:rPr>
              <a:t>Innsatsteam for barn og unge</a:t>
            </a:r>
            <a:endParaRPr lang="nb-NO"/>
          </a:p>
        </p:txBody>
      </p:sp>
      <p:pic>
        <p:nvPicPr>
          <p:cNvPr id="4" name="Plassholder for innhold 3" descr="Et bilde som inneholder tekst, blomster, skjermbilde&#10;&#10;Automatisk generert beskrivelse">
            <a:extLst>
              <a:ext uri="{FF2B5EF4-FFF2-40B4-BE49-F238E27FC236}">
                <a16:creationId xmlns:a16="http://schemas.microsoft.com/office/drawing/2014/main" id="{3F43865B-AE77-CCE0-ECAB-ECA2B4E5C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390" y="1331770"/>
            <a:ext cx="9925356" cy="5461083"/>
          </a:xfrm>
        </p:spPr>
      </p:pic>
    </p:spTree>
    <p:extLst>
      <p:ext uri="{BB962C8B-B14F-4D97-AF65-F5344CB8AC3E}">
        <p14:creationId xmlns:p14="http://schemas.microsoft.com/office/powerpoint/2010/main" val="3677575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DDB7BB-6FDD-2F96-3F3B-ECFEB2A7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Helvetica"/>
                <a:cs typeface="Helvetica"/>
              </a:rPr>
              <a:t>Psykisk helse og rus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9592A9-2515-3940-8289-770F11DC4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>
                <a:latin typeface="Helvetica"/>
                <a:cs typeface="Helvetica"/>
              </a:rPr>
              <a:t>Økt tilstedeværelse ved GSK med en dreining fra individualsamtaler til forebygging blant elever og veiledning til ansatte</a:t>
            </a:r>
          </a:p>
          <a:p>
            <a:r>
              <a:rPr lang="nb-NO">
                <a:latin typeface="Helvetica"/>
                <a:cs typeface="Helvetica"/>
              </a:rPr>
              <a:t>Fra oktober gir vi tilbud på dagsenteret for ungdom henvist fra NAV</a:t>
            </a:r>
            <a:endParaRPr lang="nb-NO">
              <a:cs typeface="Helvetica"/>
            </a:endParaRPr>
          </a:p>
          <a:p>
            <a:r>
              <a:rPr lang="nb-NO">
                <a:latin typeface="Helvetica"/>
                <a:cs typeface="Helvetica"/>
              </a:rPr>
              <a:t>Videreføring av Drømmedagene i samarbeid med NAV. Målgruppa er ungdom i alderen 16-24 år som ikke er i skole eller arbeid.</a:t>
            </a:r>
            <a:endParaRPr lang="nb-NO">
              <a:cs typeface="Helvetica"/>
            </a:endParaRPr>
          </a:p>
          <a:p>
            <a:endParaRPr lang="nb-NO">
              <a:cs typeface="Helvetica"/>
            </a:endParaRPr>
          </a:p>
          <a:p>
            <a:endParaRPr lang="nb-NO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8079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2E7D40-392A-849C-0C46-D57832F1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332656"/>
            <a:ext cx="10081119" cy="690390"/>
          </a:xfrm>
        </p:spPr>
        <p:txBody>
          <a:bodyPr>
            <a:normAutofit fontScale="90000"/>
          </a:bodyPr>
          <a:lstStyle/>
          <a:p>
            <a:r>
              <a:rPr lang="nb-NO"/>
              <a:t>Innledning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A08320-5487-FD4E-B080-A6808817E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124744"/>
            <a:ext cx="5040560" cy="4349079"/>
          </a:xfrm>
        </p:spPr>
        <p:txBody>
          <a:bodyPr/>
          <a:lstStyle/>
          <a:p>
            <a:pPr marL="0" indent="0">
              <a:buNone/>
            </a:pPr>
            <a:r>
              <a:rPr lang="nb-NO" b="0" i="0">
                <a:effectLst/>
                <a:latin typeface="Garamond" panose="02020404030301010803" pitchFamily="18" charset="0"/>
              </a:rPr>
              <a:t>Utenforskap kan ramme alle, i alle livsfaser og livssituasjoner og beskriver situasjoner der enkeltmennesker eller grupper står utenfor samfunnet. Det kan være barn som ikke er inkludert i skolemiljøet, unge uten utdanning og voksne utenfor arbeidsliv. Det kan gjelde mennesker i alle aldre uten sosial eller kulturell tilknytning til samfunnet ellers. </a:t>
            </a:r>
            <a:r>
              <a:rPr lang="nb-NO" sz="1800" b="0" i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 </a:t>
            </a:r>
            <a:endParaRPr lang="nb-NO"/>
          </a:p>
          <a:p>
            <a:pPr marL="0" indent="0">
              <a:buNone/>
            </a:pPr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83551C0D-BFD7-56C3-D1E2-CF33BAE86921}"/>
                  </a:ext>
                </a:extLst>
              </p14:cNvPr>
              <p14:cNvContentPartPr/>
              <p14:nvPr/>
            </p14:nvContentPartPr>
            <p14:xfrm>
              <a:off x="-2692840" y="965240"/>
              <a:ext cx="360" cy="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83551C0D-BFD7-56C3-D1E2-CF33BAE869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98960" y="9591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7F71C5AB-E4BE-C66D-432F-362600104CA3}"/>
                  </a:ext>
                </a:extLst>
              </p14:cNvPr>
              <p14:cNvContentPartPr/>
              <p14:nvPr/>
            </p14:nvContentPartPr>
            <p14:xfrm>
              <a:off x="27000" y="5147568"/>
              <a:ext cx="4216680" cy="171828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7F71C5AB-E4BE-C66D-432F-362600104C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80" y="5141448"/>
                <a:ext cx="4228920" cy="1730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Bilde 3">
            <a:extLst>
              <a:ext uri="{FF2B5EF4-FFF2-40B4-BE49-F238E27FC236}">
                <a16:creationId xmlns:a16="http://schemas.microsoft.com/office/drawing/2014/main" id="{4C6758A0-C40B-6379-A1A4-ACACBC3C2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440" y="1329936"/>
            <a:ext cx="4724809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3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CB2A17-08A6-5D68-C47C-A5A5D6ED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1" y="548680"/>
            <a:ext cx="10277510" cy="1051750"/>
          </a:xfrm>
        </p:spPr>
        <p:txBody>
          <a:bodyPr>
            <a:normAutofit fontScale="90000"/>
          </a:bodyPr>
          <a:lstStyle/>
          <a:p>
            <a:r>
              <a:rPr lang="nb-NO" err="1">
                <a:latin typeface="Helvetica"/>
                <a:cs typeface="Helvetica"/>
              </a:rPr>
              <a:t>Grunnpillar</a:t>
            </a:r>
            <a:r>
              <a:rPr lang="nb-NO">
                <a:latin typeface="Helvetica"/>
                <a:cs typeface="Helvetica"/>
              </a:rPr>
              <a:t> for vårt forebyggende og helsefremmende arbeid</a:t>
            </a:r>
            <a:endParaRPr lang="nb-NO">
              <a:cs typeface="Helvetica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5E6267-4BC1-560C-971A-F8CB7C2FB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1" y="2157953"/>
            <a:ext cx="10081119" cy="3784793"/>
          </a:xfrm>
        </p:spPr>
        <p:txBody>
          <a:bodyPr/>
          <a:lstStyle/>
          <a:p>
            <a:r>
              <a:rPr lang="nb-NO">
                <a:latin typeface="Helvetica"/>
                <a:cs typeface="Helvetica"/>
              </a:rPr>
              <a:t>Helsestasjonen, skolehelsetjeneste, jordmortjeneste og flyktningehelsetjeneste. Helsestasjonen arbeider for å fremme barn og unges helse og trivsel, samt forebygge sykdom og skade. Vi følger opp alle barn, unge og deres foreldre i kommunen, og har fokus på helsefremmende og forebyggende arbeid.</a:t>
            </a:r>
            <a:endParaRPr lang="nb-NO">
              <a:cs typeface="Helvetica"/>
            </a:endParaRPr>
          </a:p>
          <a:p>
            <a:endParaRPr lang="nb-NO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69457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D90053-BE74-A32C-66BE-17F9AB00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000" kern="100">
                <a:effectLst/>
                <a:latin typeface="Aptos"/>
                <a:ea typeface="Aptos" panose="020B0004020202020204" pitchFamily="34" charset="0"/>
                <a:cs typeface="Arial"/>
              </a:rPr>
              <a:t>Boligsosial arbeid og boligpolitikk v/Alf Petter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061318-41B5-DF5C-364A-2B2F3F637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299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tel 1">
            <a:extLst>
              <a:ext uri="{FF2B5EF4-FFF2-40B4-BE49-F238E27FC236}">
                <a16:creationId xmlns:a16="http://schemas.microsoft.com/office/drawing/2014/main" id="{CD6730BB-DEB4-4C7E-A764-2910230AD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314" y="3929063"/>
            <a:ext cx="4071937" cy="584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nb-NO" altLang="nb-NO" dirty="0"/>
            </a:br>
            <a:br>
              <a:rPr lang="nb-NO" altLang="nb-NO" dirty="0"/>
            </a:br>
            <a:endParaRPr lang="nb-NO" altLang="nb-NO" dirty="0"/>
          </a:p>
        </p:txBody>
      </p:sp>
      <p:sp>
        <p:nvSpPr>
          <p:cNvPr id="2" name="Undertittel 1">
            <a:extLst>
              <a:ext uri="{FF2B5EF4-FFF2-40B4-BE49-F238E27FC236}">
                <a16:creationId xmlns:a16="http://schemas.microsoft.com/office/drawing/2014/main" id="{DECCA52A-0A94-4255-AF1F-998C34F94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1689" y="3789040"/>
            <a:ext cx="6310311" cy="1066800"/>
          </a:xfrm>
        </p:spPr>
        <p:txBody>
          <a:bodyPr>
            <a:noAutofit/>
          </a:bodyPr>
          <a:lstStyle/>
          <a:p>
            <a:r>
              <a:rPr lang="nb-NO" sz="4400" b="1" dirty="0">
                <a:latin typeface="Calibri" panose="020F0502020204030204" pitchFamily="34" charset="0"/>
              </a:rPr>
              <a:t>Boligsosialt arbeid og boligpolitikk</a:t>
            </a:r>
          </a:p>
          <a:p>
            <a:endParaRPr lang="nb-NO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nb-NO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Temamøte utenforskap, Kommunestyret, 31.10.2024</a:t>
            </a:r>
            <a:endParaRPr lang="nb-NO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38633501">
            <a:extLst>
              <a:ext uri="{FF2B5EF4-FFF2-40B4-BE49-F238E27FC236}">
                <a16:creationId xmlns:a16="http://schemas.microsoft.com/office/drawing/2014/main" id="{A6EC8BEB-E67E-AA4D-40C0-862F40D3C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75" y="1052736"/>
            <a:ext cx="7323495" cy="4411938"/>
          </a:xfrm>
          <a:prstGeom prst="rect">
            <a:avLst/>
          </a:prstGeom>
          <a:ln w="6350">
            <a:solidFill>
              <a:schemeClr val="tx1"/>
            </a:solidFill>
            <a:prstDash val="solid"/>
          </a:ln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8BB51104-3377-9C91-B0E5-28825E76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116632"/>
            <a:ext cx="7686700" cy="631844"/>
          </a:xfrm>
        </p:spPr>
        <p:txBody>
          <a:bodyPr/>
          <a:lstStyle/>
          <a:p>
            <a:r>
              <a:rPr lang="nb-NO" dirty="0"/>
              <a:t>Betydning av egen bolig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4BAB786-99E2-847C-EE3C-D84B9AE24B62}"/>
              </a:ext>
            </a:extLst>
          </p:cNvPr>
          <p:cNvSpPr txBox="1"/>
          <p:nvPr/>
        </p:nvSpPr>
        <p:spPr>
          <a:xfrm>
            <a:off x="407368" y="1772816"/>
            <a:ext cx="50405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/>
              <a:t>Et godt sted å bo er en viktig forutsetning for integrering og deltakelse i arbeids- og samfunnsliv.</a:t>
            </a:r>
          </a:p>
        </p:txBody>
      </p:sp>
      <p:pic>
        <p:nvPicPr>
          <p:cNvPr id="9" name="Picture 751687493" descr="Et bilde som inneholder tekst, sirkel, skjermbilde, Font&#10;&#10;Automatisk generert beskrivelse">
            <a:extLst>
              <a:ext uri="{FF2B5EF4-FFF2-40B4-BE49-F238E27FC236}">
                <a16:creationId xmlns:a16="http://schemas.microsoft.com/office/drawing/2014/main" id="{252860EE-C51E-AA09-62F4-6AD84BA6F8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48" y="3556330"/>
            <a:ext cx="2971800" cy="2397125"/>
          </a:xfrm>
          <a:prstGeom prst="rect">
            <a:avLst/>
          </a:prstGeom>
          <a:ln w="635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343522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B4C250-7029-38F3-4D18-36C5F29C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116632"/>
            <a:ext cx="7686700" cy="631844"/>
          </a:xfrm>
        </p:spPr>
        <p:txBody>
          <a:bodyPr/>
          <a:lstStyle/>
          <a:p>
            <a:r>
              <a:rPr lang="nb-NO" dirty="0"/>
              <a:t>Boligsosialt arbeid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AD6429-58DA-3741-263A-F3C517DB3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052736"/>
            <a:ext cx="3683863" cy="47525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nb-NO" sz="2000" dirty="0">
                <a:solidFill>
                  <a:srgbClr val="000000"/>
                </a:solidFill>
                <a:latin typeface="TT Norms Pro"/>
              </a:rPr>
              <a:t>Arbeid knyttet til å skaffe vanskeligstilte en egnet bolig, hjelp til å mestre sin boligsituasjon og til å bli integrert i sitt nærmiljø og samfunnet forøvrig.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sz="2000" dirty="0">
              <a:solidFill>
                <a:srgbClr val="000000"/>
              </a:solidFill>
              <a:latin typeface="TT Norms Pro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TT Norms Pro"/>
              </a:rPr>
              <a:t>Fremskaffe egnede boliger i gode bomiljø for vanskeligstilte husstander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TT Norms Pro"/>
              </a:rPr>
              <a:t>Gi tjenester som kan hjelpe vanskeligstilte til å mestre boforholdet og beholde boligen</a:t>
            </a:r>
          </a:p>
          <a:p>
            <a:pPr algn="l"/>
            <a:endParaRPr lang="nb-NO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52B2F38-D523-7C40-6E03-2CCE6F572549}"/>
              </a:ext>
            </a:extLst>
          </p:cNvPr>
          <p:cNvSpPr txBox="1"/>
          <p:nvPr/>
        </p:nvSpPr>
        <p:spPr>
          <a:xfrm>
            <a:off x="8184232" y="2852936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Eiendom og kommunalteknikk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NAV/Flyktningetjenesten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Helse- og velferdskontoret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Startlånrådgiver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Barnevernstjenesten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Psykisk helse og rus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EE36883-9313-120A-4E49-E8FED647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75" t="26558" r="65750" b="32419"/>
          <a:stretch/>
        </p:blipFill>
        <p:spPr>
          <a:xfrm>
            <a:off x="5951984" y="1101356"/>
            <a:ext cx="1944216" cy="5443805"/>
          </a:xfrm>
          <a:prstGeom prst="rect">
            <a:avLst/>
          </a:prstGeom>
        </p:spPr>
      </p:pic>
      <p:sp>
        <p:nvSpPr>
          <p:cNvPr id="9" name="Høyre klammeparentes 8">
            <a:extLst>
              <a:ext uri="{FF2B5EF4-FFF2-40B4-BE49-F238E27FC236}">
                <a16:creationId xmlns:a16="http://schemas.microsoft.com/office/drawing/2014/main" id="{CDB3B32B-2A3D-6120-DE97-4471F354683C}"/>
              </a:ext>
            </a:extLst>
          </p:cNvPr>
          <p:cNvSpPr/>
          <p:nvPr/>
        </p:nvSpPr>
        <p:spPr>
          <a:xfrm>
            <a:off x="7896200" y="1340768"/>
            <a:ext cx="216024" cy="520439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8876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18C107-CF0C-06B9-C072-7A378063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650" y="188640"/>
            <a:ext cx="7686700" cy="631844"/>
          </a:xfrm>
        </p:spPr>
        <p:txBody>
          <a:bodyPr/>
          <a:lstStyle/>
          <a:p>
            <a:r>
              <a:rPr lang="nb-NO" dirty="0"/>
              <a:t>Boligpolitikk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F9EDA73-6172-F247-47AD-80453ECE4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00" t="66116" r="16926" b="11907"/>
          <a:stretch/>
        </p:blipFill>
        <p:spPr>
          <a:xfrm>
            <a:off x="2018090" y="4293096"/>
            <a:ext cx="8266518" cy="151216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F6862DB-FF87-973B-6B06-4F516CA5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88" t="42674" r="53937" b="29489"/>
          <a:stretch/>
        </p:blipFill>
        <p:spPr>
          <a:xfrm>
            <a:off x="7005009" y="1653014"/>
            <a:ext cx="3312367" cy="242057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B465BCB-A521-D64B-4811-AE95F0799BB7}"/>
              </a:ext>
            </a:extLst>
          </p:cNvPr>
          <p:cNvSpPr txBox="1"/>
          <p:nvPr/>
        </p:nvSpPr>
        <p:spPr>
          <a:xfrm>
            <a:off x="2252650" y="1196753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Boliger for alle i gode bomiljø.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Så mange som mulig av de som ønsker det, skal kunne eie sin egen bolig.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Effektive plan- og byggeprosesser.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Boligpriser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Tilbud/etterspørsel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Boligpreferanser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Bolig- og bomiljøkvaliteter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Boliger til ulike grupper vanskeligstilte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BDCB41F-22F7-4FA0-F000-4A0585C1CBC1}"/>
              </a:ext>
            </a:extLst>
          </p:cNvPr>
          <p:cNvSpPr txBox="1"/>
          <p:nvPr/>
        </p:nvSpPr>
        <p:spPr>
          <a:xfrm>
            <a:off x="7608168" y="39123"/>
            <a:ext cx="2736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i="1" dirty="0"/>
              <a:t>Planstrategi - Strategi for boligpolitikk inkludert handlingsplan for boligsosialt arbeid  (2024/2025)</a:t>
            </a:r>
          </a:p>
        </p:txBody>
      </p:sp>
    </p:spTree>
    <p:extLst>
      <p:ext uri="{BB962C8B-B14F-4D97-AF65-F5344CB8AC3E}">
        <p14:creationId xmlns:p14="http://schemas.microsoft.com/office/powerpoint/2010/main" val="1658636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C5102A-1C3B-2FD6-B4EA-0749AD8E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50" y="204770"/>
            <a:ext cx="7686700" cy="631844"/>
          </a:xfrm>
        </p:spPr>
        <p:txBody>
          <a:bodyPr/>
          <a:lstStyle/>
          <a:p>
            <a:r>
              <a:rPr lang="nb-NO" dirty="0"/>
              <a:t>Soknes Leir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1D8D2D-43D6-E682-7003-EDA4B85D1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74" y="1198869"/>
            <a:ext cx="9144000" cy="4460261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B3F2EA-35F2-576D-1FA8-6E77D53C76D6}"/>
              </a:ext>
            </a:extLst>
          </p:cNvPr>
          <p:cNvSpPr txBox="1">
            <a:spLocks/>
          </p:cNvSpPr>
          <p:nvPr/>
        </p:nvSpPr>
        <p:spPr bwMode="auto">
          <a:xfrm>
            <a:off x="8828098" y="116632"/>
            <a:ext cx="3241703" cy="27809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dk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dk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dk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dk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4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Bakgrunn for prosjektet:</a:t>
            </a:r>
          </a:p>
          <a:p>
            <a:r>
              <a:rPr lang="nb-NO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Negativ demografisk utvikling </a:t>
            </a:r>
          </a:p>
          <a:p>
            <a:r>
              <a:rPr lang="nb-NO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Lite fungerende boligmarked</a:t>
            </a:r>
          </a:p>
          <a:p>
            <a:r>
              <a:rPr lang="nb-NO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få boliger på salg- og leiemarkedet</a:t>
            </a:r>
          </a:p>
          <a:p>
            <a:r>
              <a:rPr lang="nb-NO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Vanskelig å veksle mellom boliger i ulike livsfaser</a:t>
            </a:r>
          </a:p>
          <a:p>
            <a:r>
              <a:rPr lang="nb-NO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Boligmarkedet er en </a:t>
            </a:r>
            <a:r>
              <a:rPr lang="nb-NO" sz="14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veksthemmer</a:t>
            </a:r>
            <a:r>
              <a:rPr lang="nb-NO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rekruttering, ekspansjon og videre utvikling av det lokale næringslivet, samt for den kommunale sektor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912277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4A4A799-4E27-CAD4-66DC-319E2567A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" r="3" b="4"/>
          <a:stretch/>
        </p:blipFill>
        <p:spPr>
          <a:xfrm>
            <a:off x="5231232" y="-266700"/>
            <a:ext cx="6497051" cy="6857999"/>
          </a:xfrm>
          <a:prstGeom prst="rect">
            <a:avLst/>
          </a:prstGeom>
          <a:noFill/>
          <a:ln>
            <a:solidFill>
              <a:srgbClr val="325D27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6C06512-4392-E6BF-FC9E-3C8EE10DD615}"/>
              </a:ext>
            </a:extLst>
          </p:cNvPr>
          <p:cNvSpPr/>
          <p:nvPr/>
        </p:nvSpPr>
        <p:spPr>
          <a:xfrm>
            <a:off x="4727849" y="5085184"/>
            <a:ext cx="1872207" cy="194421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8C3D8AB-D5B7-0D52-236D-71505C23045D}"/>
              </a:ext>
            </a:extLst>
          </p:cNvPr>
          <p:cNvSpPr/>
          <p:nvPr/>
        </p:nvSpPr>
        <p:spPr>
          <a:xfrm>
            <a:off x="9731897" y="620688"/>
            <a:ext cx="1404664" cy="13235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Plassholder for innhold 2">
            <a:extLst>
              <a:ext uri="{FF2B5EF4-FFF2-40B4-BE49-F238E27FC236}">
                <a16:creationId xmlns:a16="http://schemas.microsoft.com/office/drawing/2014/main" id="{F76F979B-D074-69D5-30A4-AFB85C16700A}"/>
              </a:ext>
            </a:extLst>
          </p:cNvPr>
          <p:cNvSpPr txBox="1">
            <a:spLocks/>
          </p:cNvSpPr>
          <p:nvPr/>
        </p:nvSpPr>
        <p:spPr bwMode="auto">
          <a:xfrm>
            <a:off x="1550692" y="1"/>
            <a:ext cx="4528219" cy="1052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SzPct val="8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nb-NO" sz="44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Boligregulering</a:t>
            </a:r>
            <a:endParaRPr lang="nb-NO" sz="2400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SzPct val="80000"/>
              <a:buNone/>
              <a:tabLst>
                <a:tab pos="457200" algn="l"/>
              </a:tabLst>
            </a:pPr>
            <a:endParaRPr lang="nb-NO" sz="24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B3A2D29-31B5-A88C-201A-B88DBB045C55}"/>
              </a:ext>
            </a:extLst>
          </p:cNvPr>
          <p:cNvSpPr txBox="1"/>
          <p:nvPr/>
        </p:nvSpPr>
        <p:spPr>
          <a:xfrm>
            <a:off x="787644" y="1131970"/>
            <a:ext cx="5143500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b-NO" sz="2000" i="1" dirty="0">
                <a:latin typeface="Calibri" panose="020F0502020204030204" pitchFamily="34" charset="0"/>
              </a:rPr>
              <a:t>Markedsundersøkelsen for Støren Sør </a:t>
            </a:r>
            <a:r>
              <a:rPr lang="nb-NO" sz="2000" i="1" dirty="0" err="1">
                <a:latin typeface="Calibri" panose="020F0502020204030204" pitchFamily="34" charset="0"/>
              </a:rPr>
              <a:t>vs</a:t>
            </a:r>
            <a:r>
              <a:rPr lang="nb-NO" sz="2000" i="1" dirty="0">
                <a:latin typeface="Calibri" panose="020F0502020204030204" pitchFamily="34" charset="0"/>
              </a:rPr>
              <a:t> </a:t>
            </a:r>
            <a:r>
              <a:rPr lang="nb-NO" sz="2000" i="1" dirty="0" err="1">
                <a:latin typeface="Calibri" panose="020F0502020204030204" pitchFamily="34" charset="0"/>
              </a:rPr>
              <a:t>Frøset</a:t>
            </a:r>
            <a:r>
              <a:rPr lang="nb-NO" sz="2000" i="1" dirty="0">
                <a:latin typeface="Calibri" panose="020F0502020204030204" pitchFamily="34" charset="0"/>
              </a:rPr>
              <a:t>:</a:t>
            </a:r>
          </a:p>
          <a:p>
            <a:endParaRPr lang="nb-NO" sz="2000" i="1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b-NO" sz="2000" dirty="0">
                <a:latin typeface="Times New Roman" panose="02020603050405020304" pitchFamily="18" charset="0"/>
              </a:rPr>
              <a:t>Muligheter for å flytte til Støren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>
                <a:latin typeface="Times New Roman" panose="02020603050405020304" pitchFamily="18" charset="0"/>
              </a:rPr>
              <a:t>Hva er mest aktuelt mellom Støren Sør og </a:t>
            </a:r>
            <a:r>
              <a:rPr lang="nb-NO" sz="2000" dirty="0" err="1">
                <a:latin typeface="Times New Roman" panose="02020603050405020304" pitchFamily="18" charset="0"/>
              </a:rPr>
              <a:t>Frøset</a:t>
            </a:r>
            <a:r>
              <a:rPr lang="nb-NO" sz="2000" dirty="0"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>
                <a:latin typeface="Times New Roman" panose="02020603050405020304" pitchFamily="18" charset="0"/>
              </a:rPr>
              <a:t>Hvilken boligtype er mest aktuell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>
                <a:latin typeface="Times New Roman" panose="02020603050405020304" pitchFamily="18" charset="0"/>
              </a:rPr>
              <a:t>Markedspris for tomten, hvor stor er betalingsviljen</a:t>
            </a:r>
          </a:p>
          <a:p>
            <a:pPr marL="342900" indent="-342900">
              <a:buFont typeface="+mj-lt"/>
              <a:buAutoNum type="arabicPeriod"/>
            </a:pPr>
            <a:endParaRPr lang="nb-NO" sz="2000" dirty="0">
              <a:latin typeface="Times New Roman" panose="02020603050405020304" pitchFamily="18" charset="0"/>
            </a:endParaRPr>
          </a:p>
          <a:p>
            <a:r>
              <a:rPr lang="nb-NO" sz="2000" dirty="0">
                <a:latin typeface="Calibri" panose="020F0502020204030204" pitchFamily="34" charset="0"/>
              </a:rPr>
              <a:t>Aldersgruppe 25-45 år</a:t>
            </a:r>
          </a:p>
        </p:txBody>
      </p:sp>
    </p:spTree>
    <p:extLst>
      <p:ext uri="{BB962C8B-B14F-4D97-AF65-F5344CB8AC3E}">
        <p14:creationId xmlns:p14="http://schemas.microsoft.com/office/powerpoint/2010/main" val="24095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F524CC5-1007-49E9-6881-E61504E78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80378"/>
            <a:ext cx="9144000" cy="705904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221678D-8D80-451A-A53A-32BEE05B4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24401"/>
            <a:ext cx="8046740" cy="703282"/>
          </a:xfrm>
        </p:spPr>
        <p:txBody>
          <a:bodyPr>
            <a:normAutofit fontScale="90000"/>
          </a:bodyPr>
          <a:lstStyle/>
          <a:p>
            <a:r>
              <a:rPr lang="nb-NO">
                <a:solidFill>
                  <a:srgbClr val="FFFF00"/>
                </a:solidFill>
              </a:rPr>
              <a:t>Nye omsorgsboliger – Byggetrinn 1-3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5BA0B4-EB73-4092-A934-DEAC46F71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4" y="1700808"/>
            <a:ext cx="7686700" cy="4043378"/>
          </a:xfrm>
        </p:spPr>
        <p:txBody>
          <a:bodyPr/>
          <a:lstStyle/>
          <a:p>
            <a:r>
              <a:rPr lang="nb-NO" sz="2400"/>
              <a:t>xx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FF1B564-89CD-9113-C991-7FC15B274DCC}"/>
              </a:ext>
            </a:extLst>
          </p:cNvPr>
          <p:cNvSpPr/>
          <p:nvPr/>
        </p:nvSpPr>
        <p:spPr>
          <a:xfrm rot="2033385">
            <a:off x="2167978" y="3627003"/>
            <a:ext cx="694390" cy="831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D2627D3-AD6B-DFD2-8FC5-EFE120A53299}"/>
              </a:ext>
            </a:extLst>
          </p:cNvPr>
          <p:cNvSpPr/>
          <p:nvPr/>
        </p:nvSpPr>
        <p:spPr>
          <a:xfrm rot="19961442">
            <a:off x="3932851" y="2407861"/>
            <a:ext cx="432048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6E0B721-1932-D878-1985-FE19E53275D5}"/>
              </a:ext>
            </a:extLst>
          </p:cNvPr>
          <p:cNvSpPr/>
          <p:nvPr/>
        </p:nvSpPr>
        <p:spPr>
          <a:xfrm rot="2233987">
            <a:off x="5473294" y="1233420"/>
            <a:ext cx="360040" cy="53682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1D57AFD-53CE-DB64-EEF1-EB78DC3E0411}"/>
              </a:ext>
            </a:extLst>
          </p:cNvPr>
          <p:cNvSpPr/>
          <p:nvPr/>
        </p:nvSpPr>
        <p:spPr>
          <a:xfrm rot="19439425">
            <a:off x="5975563" y="1349156"/>
            <a:ext cx="596689" cy="36664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B9FDC8A6-149B-81CD-83CC-80038118AC7C}"/>
              </a:ext>
            </a:extLst>
          </p:cNvPr>
          <p:cNvSpPr txBox="1">
            <a:spLocks/>
          </p:cNvSpPr>
          <p:nvPr/>
        </p:nvSpPr>
        <p:spPr bwMode="auto">
          <a:xfrm>
            <a:off x="1721868" y="5090805"/>
            <a:ext cx="2933972" cy="7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325D27"/>
                </a:solidFill>
                <a:latin typeface="Helvetic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Soknes Leir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4B19C111-C17B-BD68-5E84-57CFE0FBCCF5}"/>
              </a:ext>
            </a:extLst>
          </p:cNvPr>
          <p:cNvSpPr txBox="1">
            <a:spLocks/>
          </p:cNvSpPr>
          <p:nvPr/>
        </p:nvSpPr>
        <p:spPr bwMode="auto">
          <a:xfrm>
            <a:off x="4335931" y="2416260"/>
            <a:ext cx="432048" cy="7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325D27"/>
                </a:solidFill>
                <a:latin typeface="Helvetic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336BBB70-E11A-0494-7BE3-70DAD5E7CB60}"/>
              </a:ext>
            </a:extLst>
          </p:cNvPr>
          <p:cNvSpPr txBox="1">
            <a:spLocks/>
          </p:cNvSpPr>
          <p:nvPr/>
        </p:nvSpPr>
        <p:spPr bwMode="auto">
          <a:xfrm>
            <a:off x="4988113" y="1153892"/>
            <a:ext cx="432048" cy="7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325D27"/>
                </a:solidFill>
                <a:latin typeface="Helvetic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3189E947-3462-2000-9CDF-EFE4E4053D56}"/>
              </a:ext>
            </a:extLst>
          </p:cNvPr>
          <p:cNvSpPr txBox="1">
            <a:spLocks/>
          </p:cNvSpPr>
          <p:nvPr/>
        </p:nvSpPr>
        <p:spPr bwMode="auto">
          <a:xfrm>
            <a:off x="6354584" y="1501830"/>
            <a:ext cx="432048" cy="7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325D27"/>
                </a:solidFill>
                <a:latin typeface="Helvetic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9617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42AA84-C8DE-51F5-0614-E1C9F33F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84976" cy="703282"/>
          </a:xfrm>
        </p:spPr>
        <p:txBody>
          <a:bodyPr>
            <a:normAutofit/>
          </a:bodyPr>
          <a:lstStyle/>
          <a:p>
            <a:r>
              <a:rPr lang="nb-NO" dirty="0"/>
              <a:t>Småhusprosjekt (1,75 </a:t>
            </a:r>
            <a:r>
              <a:rPr lang="nb-NO" dirty="0" err="1"/>
              <a:t>mnok</a:t>
            </a:r>
            <a:r>
              <a:rPr lang="nb-NO" dirty="0"/>
              <a:t> - 30m</a:t>
            </a:r>
            <a:r>
              <a:rPr lang="nb-NO" baseline="30000" dirty="0"/>
              <a:t>2</a:t>
            </a:r>
            <a:r>
              <a:rPr lang="nb-NO" dirty="0"/>
              <a:t>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E380EB-1C79-EC18-B2FE-BA85E10B2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544" y="1124745"/>
            <a:ext cx="8219256" cy="4518835"/>
          </a:xfrm>
        </p:spPr>
        <p:txBody>
          <a:bodyPr/>
          <a:lstStyle/>
          <a:p>
            <a:r>
              <a:rPr lang="nb-NO" dirty="0"/>
              <a:t>Gjennomgang av alle kommunale eiendommer</a:t>
            </a:r>
          </a:p>
          <a:p>
            <a:r>
              <a:rPr lang="nb-NO" dirty="0"/>
              <a:t>Muligheter for 32 </a:t>
            </a:r>
            <a:r>
              <a:rPr lang="nb-NO" dirty="0" err="1"/>
              <a:t>minihus</a:t>
            </a:r>
            <a:endParaRPr lang="nb-NO" dirty="0"/>
          </a:p>
          <a:p>
            <a:r>
              <a:rPr lang="nb-NO" dirty="0"/>
              <a:t>Og/eller 20 eneboliger</a:t>
            </a:r>
          </a:p>
          <a:p>
            <a:pPr marL="0" indent="0">
              <a:buNone/>
            </a:pPr>
            <a:r>
              <a:rPr lang="nb-NO" dirty="0"/>
              <a:t>(noen eneboligtomter kan benyttes til tre </a:t>
            </a:r>
            <a:r>
              <a:rPr lang="nb-NO" dirty="0" err="1"/>
              <a:t>minihus</a:t>
            </a:r>
            <a:r>
              <a:rPr lang="nb-NO" dirty="0"/>
              <a:t>)</a:t>
            </a:r>
          </a:p>
          <a:p>
            <a:r>
              <a:rPr lang="nb-NO" dirty="0"/>
              <a:t>Støren (14 </a:t>
            </a:r>
            <a:r>
              <a:rPr lang="nb-NO" dirty="0" err="1"/>
              <a:t>minihus</a:t>
            </a:r>
            <a:r>
              <a:rPr lang="nb-NO" dirty="0"/>
              <a:t> – 5 eneboliger)</a:t>
            </a:r>
          </a:p>
          <a:p>
            <a:r>
              <a:rPr lang="nb-NO" dirty="0"/>
              <a:t>Soknedal (14 </a:t>
            </a:r>
            <a:r>
              <a:rPr lang="nb-NO" dirty="0" err="1"/>
              <a:t>minihus</a:t>
            </a:r>
            <a:r>
              <a:rPr lang="nb-NO" dirty="0"/>
              <a:t> – 8 eneboliger)</a:t>
            </a:r>
          </a:p>
          <a:p>
            <a:r>
              <a:rPr lang="nb-NO" dirty="0"/>
              <a:t>Singsås (4 </a:t>
            </a:r>
            <a:r>
              <a:rPr lang="nb-NO" dirty="0" err="1"/>
              <a:t>minihus</a:t>
            </a:r>
            <a:r>
              <a:rPr lang="nb-NO" dirty="0"/>
              <a:t> – 7 eneboliger)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46A16AD-C6DB-0899-2218-872C5B98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391" y="5013177"/>
            <a:ext cx="2404027" cy="171134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22737F5-E5D9-2310-CC36-FD435185D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5021062"/>
            <a:ext cx="3109509" cy="17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71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AE1E41A-5F5F-84EC-10AF-3D54AFD82E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32656"/>
            <a:ext cx="9433048" cy="56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94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56B9ED-09EB-982A-3C02-206DC62C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>
                <a:latin typeface="Garamond"/>
              </a:rPr>
              <a:t>Gruppearbeid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990F5C-A75D-31AD-818E-D67D7D895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b-NO">
                <a:effectLst/>
                <a:latin typeface="Garamond"/>
                <a:ea typeface="Aptos" panose="020B0004020202020204" pitchFamily="34" charset="0"/>
                <a:cs typeface="Arial"/>
              </a:rPr>
              <a:t>Hva bør vi som kommune prioritere i arbeidet mot utenforskap og hvorfor?</a:t>
            </a:r>
          </a:p>
          <a:p>
            <a:pPr marL="342900" lvl="0" indent="-342900">
              <a:buFont typeface="Aptos" panose="020B0004020202020204" pitchFamily="34" charset="0"/>
              <a:buChar char="-"/>
            </a:pPr>
            <a:endParaRPr lang="nb-NO">
              <a:effectLst/>
              <a:latin typeface="Garamond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nb-NO">
                <a:effectLst/>
                <a:latin typeface="Garamond"/>
                <a:ea typeface="Aptos" panose="020B0004020202020204" pitchFamily="34" charset="0"/>
                <a:cs typeface="Arial"/>
              </a:rPr>
              <a:t>Hva kan dere som folkevalgte bidra med for å forhindre utenforskap?</a:t>
            </a:r>
          </a:p>
          <a:p>
            <a:endParaRPr lang="nb-NO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95653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FBF5C9-5437-C92B-0163-59F831F9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>
                <a:latin typeface="Garamond"/>
                <a:cs typeface="Helvetica"/>
              </a:rPr>
              <a:t>Oppsummering i plenum</a:t>
            </a:r>
            <a:endParaRPr lang="nb-NO" sz="2800">
              <a:latin typeface="Garamond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59612B-FBF7-DDA4-33C7-E8638697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050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7CCA3317-0523-C744-F352-F6690D8F8364}"/>
              </a:ext>
            </a:extLst>
          </p:cNvPr>
          <p:cNvSpPr txBox="1"/>
          <p:nvPr/>
        </p:nvSpPr>
        <p:spPr>
          <a:xfrm>
            <a:off x="1055440" y="980728"/>
            <a:ext cx="104500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b="0" i="0">
                <a:effectLst/>
                <a:latin typeface="Garamond" panose="02020404030301010803" pitchFamily="18" charset="0"/>
              </a:rPr>
              <a:t>Utenforskap er en kompleks utfordring som vi som kommune må løse sammen. Arbeidet mot utenforskap er alles ansvar og alle enheter må bidra i arbeidet.  </a:t>
            </a:r>
          </a:p>
          <a:p>
            <a:endParaRPr lang="nb-NO" sz="3600">
              <a:latin typeface="Garamond" panose="02020404030301010803" pitchFamily="18" charset="0"/>
            </a:endParaRPr>
          </a:p>
          <a:p>
            <a:r>
              <a:rPr lang="nb-NO" sz="3600">
                <a:latin typeface="Garamond" panose="02020404030301010803" pitchFamily="18" charset="0"/>
              </a:rPr>
              <a:t>Dere får nå noen eksempler …..</a:t>
            </a:r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4239374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9E7F0-E183-C651-A075-7E1044E10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8B1E87-5AD7-BFCC-E055-C2CE3810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1377685"/>
            <a:ext cx="10081119" cy="690390"/>
          </a:xfrm>
        </p:spPr>
        <p:txBody>
          <a:bodyPr>
            <a:normAutofit fontScale="90000"/>
          </a:bodyPr>
          <a:lstStyle/>
          <a:p>
            <a:br>
              <a:rPr lang="nb-NO" sz="4200">
                <a:cs typeface="Helvetica" pitchFamily="34" charset="0"/>
              </a:rPr>
            </a:br>
            <a:r>
              <a:rPr lang="nb-NO" sz="4200">
                <a:latin typeface="Garamond"/>
                <a:cs typeface="Helvetica"/>
              </a:rPr>
              <a:t>Hva gjør NAV for å forebygge utenforskap?</a:t>
            </a:r>
            <a:br>
              <a:rPr lang="nb-NO" sz="4200">
                <a:latin typeface="Garamond"/>
                <a:cs typeface="Helvetica"/>
              </a:rPr>
            </a:br>
            <a:br>
              <a:rPr lang="nb-NO" sz="4200">
                <a:latin typeface="Garamond"/>
                <a:cs typeface="Helvetica"/>
              </a:rPr>
            </a:br>
            <a:endParaRPr lang="nb-NO" sz="4200">
              <a:latin typeface="Garamond"/>
              <a:cs typeface="Helvetica" pitchFamily="34" charset="0"/>
            </a:endParaRPr>
          </a:p>
          <a:p>
            <a:endParaRPr lang="nb-NO" sz="2800">
              <a:latin typeface="Aptos"/>
              <a:cs typeface="Arial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33BDC4-3F69-4D07-1C75-BB2DFCF2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254460"/>
            <a:ext cx="10801200" cy="4349079"/>
          </a:xfrm>
        </p:spPr>
        <p:txBody>
          <a:bodyPr/>
          <a:lstStyle/>
          <a:p>
            <a:pPr marL="0" indent="0">
              <a:buNone/>
            </a:pPr>
            <a:endParaRPr lang="nb-NO">
              <a:latin typeface="Helvetica"/>
              <a:cs typeface="Helvetica"/>
            </a:endParaRPr>
          </a:p>
          <a:p>
            <a:pPr marL="0" indent="0">
              <a:buNone/>
            </a:pPr>
            <a:endParaRPr lang="nb-NO">
              <a:cs typeface="Helvetica"/>
            </a:endParaRPr>
          </a:p>
          <a:p>
            <a:pPr marL="0" indent="0">
              <a:buNone/>
            </a:pPr>
            <a:endParaRPr lang="nb-NO">
              <a:cs typeface="Helvetica"/>
            </a:endParaRPr>
          </a:p>
          <a:p>
            <a:pPr marL="0" indent="0">
              <a:buNone/>
            </a:pPr>
            <a:endParaRPr lang="nb-NO">
              <a:cs typeface="Helvetica"/>
            </a:endParaRPr>
          </a:p>
          <a:p>
            <a:pPr marL="0" indent="0">
              <a:buNone/>
            </a:pPr>
            <a:endParaRPr lang="nb-NO">
              <a:cs typeface="Helvetic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76BA0A64-E508-F593-5838-0D755A9F6371}"/>
                  </a:ext>
                </a:extLst>
              </p14:cNvPr>
              <p14:cNvContentPartPr/>
              <p14:nvPr/>
            </p14:nvContentPartPr>
            <p14:xfrm>
              <a:off x="-2692840" y="965240"/>
              <a:ext cx="360" cy="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76BA0A64-E508-F593-5838-0D755A9F63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98960" y="9591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0D104646-75CF-8029-719C-F34D4683452E}"/>
                  </a:ext>
                </a:extLst>
              </p14:cNvPr>
              <p14:cNvContentPartPr/>
              <p14:nvPr/>
            </p14:nvContentPartPr>
            <p14:xfrm>
              <a:off x="27000" y="5147568"/>
              <a:ext cx="4216680" cy="171828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0D104646-75CF-8029-719C-F34D468345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80" y="5141448"/>
                <a:ext cx="4228920" cy="173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77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F10D44-9C14-461D-A280-EFCD29E3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</p:spPr>
        <p:txBody>
          <a:bodyPr anchor="ctr">
            <a:normAutofit fontScale="90000"/>
          </a:bodyPr>
          <a:lstStyle/>
          <a:p>
            <a:r>
              <a:rPr lang="nb-NO">
                <a:latin typeface="Helvetica"/>
                <a:cs typeface="Helvetica"/>
              </a:rPr>
              <a:t>Hovedprioriteringer,  Mål og disp. og kommunebrev</a:t>
            </a:r>
          </a:p>
        </p:txBody>
      </p:sp>
      <p:graphicFrame>
        <p:nvGraphicFramePr>
          <p:cNvPr id="6" name="Plassholder for innhold 2">
            <a:extLst>
              <a:ext uri="{FF2B5EF4-FFF2-40B4-BE49-F238E27FC236}">
                <a16:creationId xmlns:a16="http://schemas.microsoft.com/office/drawing/2014/main" id="{1C792BF6-9BD1-5E6D-B72F-D307BBCC5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422542"/>
              </p:ext>
            </p:extLst>
          </p:nvPr>
        </p:nvGraphicFramePr>
        <p:xfrm>
          <a:off x="1011663" y="1825625"/>
          <a:ext cx="10342137" cy="3799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3897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527D25-4903-F456-F5DC-5128444B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Helvetica"/>
                <a:cs typeface="Helvetica"/>
              </a:rPr>
              <a:t>Ungdom u/30 år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3D2421-8370-6725-FE54-944852095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>
                <a:latin typeface="Times"/>
                <a:cs typeface="Times"/>
              </a:rPr>
              <a:t>Ungdom er spesielt prioritert, og NAV har følgende tiltak for disse</a:t>
            </a:r>
            <a:r>
              <a:rPr lang="nb-NO">
                <a:latin typeface="Times"/>
                <a:cs typeface="Times"/>
              </a:rPr>
              <a:t>: </a:t>
            </a:r>
            <a:endParaRPr lang="nb-NO">
              <a:cs typeface="Helvetica" pitchFamily="34" charset="0"/>
            </a:endParaRPr>
          </a:p>
          <a:p>
            <a:pPr marL="628650" lvl="1" indent="-171450">
              <a:buChar char="•"/>
            </a:pPr>
            <a:r>
              <a:rPr lang="nb-NO" sz="1200">
                <a:latin typeface="Times"/>
                <a:cs typeface="Times"/>
              </a:rPr>
              <a:t>Ungdomsteamet jobber med unge under 30 år. Tidlig kartlegging og tett oppfølging</a:t>
            </a:r>
            <a:endParaRPr lang="nb-NO" sz="1200">
              <a:cs typeface="Helvetica"/>
            </a:endParaRPr>
          </a:p>
          <a:p>
            <a:pPr marL="628650" lvl="1" indent="-171450">
              <a:buChar char="•"/>
            </a:pPr>
            <a:r>
              <a:rPr lang="nb-NO" sz="1200">
                <a:latin typeface="Times"/>
                <a:cs typeface="Times"/>
              </a:rPr>
              <a:t>Ungdomsgaranti som har lovfestet rett for tidlig og tett oppfølging av ungdom under 30 år</a:t>
            </a:r>
            <a:endParaRPr lang="en-US" sz="60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2">
              <a:buChar char="•"/>
            </a:pPr>
            <a:r>
              <a:rPr lang="nb-NO" sz="1000">
                <a:latin typeface="Arial"/>
                <a:cs typeface="Arial"/>
              </a:rPr>
              <a:t>Prioritere Ungdomsteam</a:t>
            </a:r>
            <a:endParaRPr lang="en-US" sz="1000">
              <a:latin typeface="Arial"/>
              <a:cs typeface="Arial"/>
            </a:endParaRPr>
          </a:p>
          <a:p>
            <a:pPr marL="1200150" lvl="3" indent="-28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nb-NO" sz="1000">
                <a:latin typeface="Arial"/>
                <a:cs typeface="Arial"/>
              </a:rPr>
              <a:t>Ressurser</a:t>
            </a:r>
            <a:endParaRPr lang="en-US" sz="1000">
              <a:latin typeface="Arial"/>
              <a:cs typeface="Arial"/>
            </a:endParaRPr>
          </a:p>
          <a:p>
            <a:pPr marL="1200150" lvl="3" indent="-28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nb-NO" sz="1000">
                <a:latin typeface="Arial"/>
                <a:cs typeface="Arial"/>
              </a:rPr>
              <a:t>Kompetanse</a:t>
            </a:r>
            <a:endParaRPr lang="en-US" sz="1000">
              <a:latin typeface="Arial"/>
              <a:cs typeface="Arial"/>
            </a:endParaRPr>
          </a:p>
          <a:p>
            <a:pPr marL="1200150" lvl="3" indent="-28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nb-NO" sz="1000">
                <a:latin typeface="Arial"/>
                <a:cs typeface="Arial"/>
              </a:rPr>
              <a:t>Tett og Helhetlig oppfølging</a:t>
            </a:r>
            <a:endParaRPr lang="en-US" sz="1000">
              <a:latin typeface="Arial"/>
              <a:cs typeface="Arial"/>
            </a:endParaRPr>
          </a:p>
          <a:p>
            <a:pPr marL="1200150" lvl="3" indent="-28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nb-NO" sz="1000">
                <a:latin typeface="Arial"/>
                <a:cs typeface="Arial"/>
              </a:rPr>
              <a:t>Tverrfaglig samhandling internt og eksternt</a:t>
            </a:r>
            <a:endParaRPr lang="en-US" sz="1000">
              <a:latin typeface="Arial"/>
              <a:cs typeface="Arial"/>
            </a:endParaRPr>
          </a:p>
          <a:p>
            <a:pPr marL="1200150" lvl="3" indent="-28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nb-NO" sz="1000">
                <a:latin typeface="Arial"/>
                <a:cs typeface="Arial"/>
              </a:rPr>
              <a:t>Inkluderingskompetanse i alle team, tett og tidlig samhandling mellom veileder i NAV, kandidat og arbeidsgiver</a:t>
            </a:r>
            <a:endParaRPr lang="en-US" sz="1000">
              <a:latin typeface="Arial"/>
              <a:cs typeface="Arial"/>
            </a:endParaRPr>
          </a:p>
          <a:p>
            <a:pPr marL="1200150" lvl="3" indent="-28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nb-NO" sz="1000">
                <a:latin typeface="Arial"/>
                <a:cs typeface="Arial"/>
              </a:rPr>
              <a:t>God arbeidsmarkedskunnskap og bistand til arbeidsgivere for økt inkludering</a:t>
            </a:r>
            <a:endParaRPr lang="en-US" sz="1000">
              <a:latin typeface="Arial"/>
              <a:cs typeface="Arial"/>
            </a:endParaRPr>
          </a:p>
          <a:p>
            <a:pPr marL="1200150" lvl="3" indent="-28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nb-NO" sz="1000">
              <a:latin typeface="Arial"/>
              <a:cs typeface="Arial"/>
            </a:endParaRPr>
          </a:p>
          <a:p>
            <a:pPr marL="628650" lvl="1" indent="-171450">
              <a:buChar char="•"/>
            </a:pPr>
            <a:r>
              <a:rPr lang="nb-NO" sz="1200">
                <a:latin typeface="Times"/>
                <a:cs typeface="Times"/>
              </a:rPr>
              <a:t>Samarbeid med VG skole og OT-tjenesten </a:t>
            </a:r>
            <a:endParaRPr lang="nb-NO" sz="1200">
              <a:cs typeface="Helvetica"/>
            </a:endParaRPr>
          </a:p>
          <a:p>
            <a:pPr marL="628650" lvl="1" indent="-171450">
              <a:buChar char="•"/>
            </a:pPr>
            <a:r>
              <a:rPr lang="nb-NO" sz="1200">
                <a:latin typeface="Times"/>
                <a:cs typeface="Times"/>
              </a:rPr>
              <a:t>Videreføring av prosjekt "Drømmedagene" i samarbeid med psykisk helsetjeneste</a:t>
            </a:r>
          </a:p>
          <a:p>
            <a:pPr marL="628650" lvl="1" indent="-171450">
              <a:buChar char="•"/>
            </a:pPr>
            <a:r>
              <a:rPr lang="nb-NO" sz="1200">
                <a:latin typeface="Times"/>
                <a:cs typeface="Times"/>
              </a:rPr>
              <a:t>Kvalifiseringsprogram for de som ikke kan nyttiggjøre seg andre tiltak i NAV </a:t>
            </a:r>
            <a:endParaRPr lang="nb-NO" sz="1200">
              <a:cs typeface="Helvetica"/>
            </a:endParaRPr>
          </a:p>
          <a:p>
            <a:pPr marL="628650" lvl="1" indent="-171450">
              <a:buChar char="•"/>
            </a:pPr>
            <a:r>
              <a:rPr lang="nb-NO" sz="1200">
                <a:latin typeface="Times"/>
                <a:cs typeface="Times"/>
              </a:rPr>
              <a:t>Hele NAV sin tiltakspakke dersom de ønsker å ta imot tiltak og/eller har diagnose/henvisning fra lege, eks.</a:t>
            </a:r>
            <a:endParaRPr lang="nb-NO" sz="1200">
              <a:cs typeface="Helvetica"/>
            </a:endParaRPr>
          </a:p>
          <a:p>
            <a:pPr marL="1028700" lvl="2"/>
            <a:r>
              <a:rPr lang="nb-NO" sz="800">
                <a:latin typeface="Times"/>
                <a:cs typeface="Times"/>
              </a:rPr>
              <a:t>Arbeid med støtte</a:t>
            </a:r>
          </a:p>
          <a:p>
            <a:pPr marL="1028700" lvl="2"/>
            <a:r>
              <a:rPr lang="nb-NO" sz="800">
                <a:latin typeface="Times"/>
                <a:cs typeface="Times"/>
              </a:rPr>
              <a:t>Avklaring og oppfølgingstiltak</a:t>
            </a:r>
          </a:p>
          <a:p>
            <a:pPr marL="1028700" lvl="2"/>
            <a:r>
              <a:rPr lang="nb-NO" sz="800">
                <a:latin typeface="Times"/>
                <a:cs typeface="Times"/>
              </a:rPr>
              <a:t>Arbeidstrening, Lønnstilskudd mv.</a:t>
            </a:r>
          </a:p>
          <a:p>
            <a:pPr marL="628650" lvl="1" indent="-171450">
              <a:buFont typeface="Arial,Sans-Serif" charset="0"/>
              <a:buChar char="•"/>
            </a:pPr>
            <a:r>
              <a:rPr lang="nb-NO" sz="1200">
                <a:latin typeface="Times"/>
                <a:cs typeface="Times"/>
              </a:rPr>
              <a:t>Trøndelagsmodellen </a:t>
            </a:r>
          </a:p>
          <a:p>
            <a:pPr marL="628650" lvl="1" indent="-171450">
              <a:buFont typeface="Arial,Sans-Serif" charset="0"/>
              <a:buChar char="•"/>
            </a:pPr>
            <a:r>
              <a:rPr lang="nb-NO" sz="1200">
                <a:latin typeface="Times"/>
                <a:cs typeface="Times"/>
              </a:rPr>
              <a:t>Sommerjobbtiltaket </a:t>
            </a:r>
          </a:p>
          <a:p>
            <a:pPr marL="628650" lvl="1" indent="-171450">
              <a:buFont typeface="Arial" charset="0"/>
              <a:buChar char="•"/>
            </a:pPr>
            <a:endParaRPr lang="nb-NO" sz="1200">
              <a:solidFill>
                <a:srgbClr val="00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71795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C06D54-0008-5C4C-9663-A82EE761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Helvetica"/>
                <a:cs typeface="Helvetica"/>
              </a:rPr>
              <a:t>Barnefattigdom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56D9E3-C470-1EAD-73C1-D0F15234C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-171450">
              <a:spcBef>
                <a:spcPts val="0"/>
              </a:spcBef>
              <a:spcAft>
                <a:spcPts val="0"/>
              </a:spcAft>
            </a:pPr>
            <a:r>
              <a:rPr lang="nb-NO" sz="1200">
                <a:latin typeface="Arial"/>
                <a:cs typeface="Arial"/>
              </a:rPr>
              <a:t>Tett oppfølging av familier som har komplekse utfordringer</a:t>
            </a:r>
            <a:endParaRPr lang="nb-NO">
              <a:cs typeface="Helvetica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nb-NO" sz="1200">
                <a:latin typeface="Arial"/>
                <a:cs typeface="Arial"/>
              </a:rPr>
              <a:t>Tidlig kartlegging, og fokus på barn i alle saker. Hvert enkelt barn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nb-NO" sz="1200">
                <a:latin typeface="Arial"/>
                <a:cs typeface="Arial"/>
              </a:rPr>
              <a:t>Økonomisk råd og veiledning</a:t>
            </a:r>
            <a:endParaRPr lang="nb-NO"/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nb-NO" sz="1600">
              <a:latin typeface="Arial"/>
              <a:cs typeface="Arial"/>
            </a:endParaRP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nb-NO" sz="1200">
                <a:latin typeface="Arial"/>
                <a:cs typeface="Arial"/>
              </a:rPr>
              <a:t>Tidlig og tverretatlig samhandling for å forebygge og redusere fattigdom og utenforskap: </a:t>
            </a:r>
            <a:endParaRPr lang="en-US" sz="1200">
              <a:latin typeface="Arial"/>
              <a:cs typeface="Arial"/>
            </a:endParaRPr>
          </a:p>
          <a:p>
            <a:pPr marL="571500" lvl="1" indent="-171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nb-NO" sz="1200">
                <a:latin typeface="Arial"/>
                <a:cs typeface="Arial"/>
              </a:rPr>
              <a:t>Stadig fokus for å sikre implementering av BTS som samhandlingsmodell </a:t>
            </a:r>
            <a:endParaRPr lang="en-US" sz="1200">
              <a:latin typeface="Arial"/>
              <a:cs typeface="Arial"/>
            </a:endParaRPr>
          </a:p>
          <a:p>
            <a:pPr marL="571500" lvl="1" indent="-171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nb-NO" sz="1200">
                <a:latin typeface="Arial"/>
                <a:cs typeface="Arial"/>
              </a:rPr>
              <a:t>sikre at andre enheter er kjent med NAV sin rolle inn i modellen</a:t>
            </a:r>
            <a:endParaRPr lang="en-US" sz="1200">
              <a:latin typeface="Arial"/>
              <a:cs typeface="Arial"/>
            </a:endParaRPr>
          </a:p>
          <a:p>
            <a:pPr marL="571500" lvl="1" indent="-171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nb-NO" sz="1200">
                <a:latin typeface="Arial"/>
                <a:cs typeface="Arial"/>
              </a:rPr>
              <a:t>Fortsette samhandling i forhold til boligsosial arbeid. Tydelig rolle og ansvar mellom enhetene. </a:t>
            </a:r>
            <a:br>
              <a:rPr lang="nb-NO" sz="1200">
                <a:latin typeface="Arial"/>
                <a:cs typeface="Arial"/>
              </a:rPr>
            </a:br>
            <a:endParaRPr lang="en-US" sz="1200">
              <a:latin typeface="Arial"/>
              <a:cs typeface="Arial"/>
            </a:endParaRP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nb-NO" sz="1200">
                <a:latin typeface="Arial"/>
                <a:cs typeface="Arial"/>
              </a:rPr>
              <a:t>Implementere familieprosjekt og samhandlingsmodell</a:t>
            </a:r>
            <a:endParaRPr lang="en-US" sz="1200">
              <a:latin typeface="Arial"/>
              <a:cs typeface="Arial"/>
            </a:endParaRPr>
          </a:p>
          <a:p>
            <a:pPr marL="571500" lvl="1" indent="-171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nb-NO" sz="1200">
                <a:latin typeface="Arial"/>
                <a:cs typeface="Arial"/>
              </a:rPr>
              <a:t>Familieveileder i NAV, familiekoordinator?</a:t>
            </a:r>
            <a:endParaRPr lang="en-US" sz="1200">
              <a:latin typeface="Arial"/>
              <a:cs typeface="Arial"/>
            </a:endParaRPr>
          </a:p>
          <a:p>
            <a:pPr marL="400050" indent="-228600"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endParaRPr lang="nb-NO" sz="1200">
              <a:latin typeface="Arial"/>
              <a:cs typeface="Arial"/>
            </a:endParaRPr>
          </a:p>
          <a:p>
            <a:pPr marL="171450" lvl="1" indent="-171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nb-NO" sz="1200">
                <a:latin typeface="Times"/>
                <a:cs typeface="Times"/>
              </a:rPr>
              <a:t>Ekstra bidrag til jul og sommer</a:t>
            </a:r>
            <a:endParaRPr lang="nb-NO" sz="1200">
              <a:latin typeface="Arial"/>
              <a:cs typeface="Arial"/>
            </a:endParaRPr>
          </a:p>
          <a:p>
            <a:pPr marL="171450" lvl="1" indent="-171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nb-NO" sz="1200">
                <a:latin typeface="Times"/>
                <a:cs typeface="Times"/>
              </a:rPr>
              <a:t>Røde Kors - ferie for alle </a:t>
            </a:r>
            <a:endParaRPr lang="nb-NO" sz="1200">
              <a:latin typeface="Arial"/>
              <a:cs typeface="Arial"/>
            </a:endParaRPr>
          </a:p>
          <a:p>
            <a:pPr marL="0" lvl="1" inden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nb-NO" sz="120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13710480"/>
      </p:ext>
    </p:extLst>
  </p:cSld>
  <p:clrMapOvr>
    <a:masterClrMapping/>
  </p:clrMapOvr>
</p:sld>
</file>

<file path=ppt/theme/theme1.xml><?xml version="1.0" encoding="utf-8"?>
<a:theme xmlns:a="http://schemas.openxmlformats.org/drawingml/2006/main" name="MGK_powerpointmal_m_vev">
  <a:themeElements>
    <a:clrScheme name="MGK">
      <a:dk1>
        <a:sysClr val="windowText" lastClr="000000"/>
      </a:dk1>
      <a:lt1>
        <a:sysClr val="window" lastClr="FFFFFF"/>
      </a:lt1>
      <a:dk2>
        <a:srgbClr val="325D2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GK presentasjon mal wide screen.potx" id="{D2B10867-47A5-4B7F-9282-500A709499A7}" vid="{0341306C-B904-4FD4-8A53-3A1BFAE38658}"/>
    </a:ext>
  </a:extLst>
</a:theme>
</file>

<file path=ppt/theme/theme2.xml><?xml version="1.0" encoding="utf-8"?>
<a:theme xmlns:a="http://schemas.openxmlformats.org/drawingml/2006/main" name="1_MGK_powerpointmal_m_vev">
  <a:themeElements>
    <a:clrScheme name="MGK">
      <a:dk1>
        <a:sysClr val="windowText" lastClr="000000"/>
      </a:dk1>
      <a:lt1>
        <a:sysClr val="window" lastClr="FFFFFF"/>
      </a:lt1>
      <a:dk2>
        <a:srgbClr val="325D2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81BF190C5D934895D5485AD2118C50" ma:contentTypeVersion="13" ma:contentTypeDescription="Opprett et nytt dokument." ma:contentTypeScope="" ma:versionID="bdcd2f01b003da6a9ff210f26d5b4c3e">
  <xsd:schema xmlns:xsd="http://www.w3.org/2001/XMLSchema" xmlns:xs="http://www.w3.org/2001/XMLSchema" xmlns:p="http://schemas.microsoft.com/office/2006/metadata/properties" xmlns:ns3="e664ac39-f5a1-48cc-880c-883ef7692d2e" xmlns:ns4="5808f312-b3eb-4031-aad7-4dcbae585cc5" targetNamespace="http://schemas.microsoft.com/office/2006/metadata/properties" ma:root="true" ma:fieldsID="76aea3759367652d1b42ad6d0ac46c59" ns3:_="" ns4:_="">
    <xsd:import namespace="e664ac39-f5a1-48cc-880c-883ef7692d2e"/>
    <xsd:import namespace="5808f312-b3eb-4031-aad7-4dcbae585c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64ac39-f5a1-48cc-880c-883ef7692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08f312-b3eb-4031-aad7-4dcbae585c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A7EF61-C423-470F-A6EB-CB8AF32DE1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A68E96-07F9-4BC2-9894-D510782F1E30}">
  <ds:schemaRefs>
    <ds:schemaRef ds:uri="5808f312-b3eb-4031-aad7-4dcbae585cc5"/>
    <ds:schemaRef ds:uri="e664ac39-f5a1-48cc-880c-883ef7692d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2438860-BFAD-4AEC-8D8E-0A3F5F8D4788}">
  <ds:schemaRefs>
    <ds:schemaRef ds:uri="http://schemas.microsoft.com/office/infopath/2007/PartnerControls"/>
    <ds:schemaRef ds:uri="5808f312-b3eb-4031-aad7-4dcbae585cc5"/>
    <ds:schemaRef ds:uri="http://schemas.microsoft.com/office/2006/documentManagement/types"/>
    <ds:schemaRef ds:uri="http://purl.org/dc/dcmitype/"/>
    <ds:schemaRef ds:uri="http://purl.org/dc/elements/1.1/"/>
    <ds:schemaRef ds:uri="e664ac39-f5a1-48cc-880c-883ef7692d2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MGK presentasjon mal wide screen black</Template>
  <TotalTime>0</TotalTime>
  <Words>1887</Words>
  <Application>Microsoft Office PowerPoint</Application>
  <PresentationFormat>Widescreen</PresentationFormat>
  <Paragraphs>309</Paragraphs>
  <Slides>41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12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41</vt:i4>
      </vt:variant>
    </vt:vector>
  </HeadingPairs>
  <TitlesOfParts>
    <vt:vector size="55" baseType="lpstr">
      <vt:lpstr>Aptos</vt:lpstr>
      <vt:lpstr>Arial</vt:lpstr>
      <vt:lpstr>Arial,Sans-Serif</vt:lpstr>
      <vt:lpstr>Calibri</vt:lpstr>
      <vt:lpstr>Garamond</vt:lpstr>
      <vt:lpstr>Helvetica</vt:lpstr>
      <vt:lpstr>Segoe UI</vt:lpstr>
      <vt:lpstr>Source Sans Pro</vt:lpstr>
      <vt:lpstr>Times</vt:lpstr>
      <vt:lpstr>Times New Roman</vt:lpstr>
      <vt:lpstr>TT Norms Pro</vt:lpstr>
      <vt:lpstr>Wingdings</vt:lpstr>
      <vt:lpstr>MGK_powerpointmal_m_vev</vt:lpstr>
      <vt:lpstr>1_MGK_powerpointmal_m_vev</vt:lpstr>
      <vt:lpstr>PowerPoint-presentasjon</vt:lpstr>
      <vt:lpstr>PowerPoint-presentasjon</vt:lpstr>
      <vt:lpstr>Innledning</vt:lpstr>
      <vt:lpstr>PowerPoint-presentasjon</vt:lpstr>
      <vt:lpstr>PowerPoint-presentasjon</vt:lpstr>
      <vt:lpstr> Hva gjør NAV for å forebygge utenforskap?   </vt:lpstr>
      <vt:lpstr>Hovedprioriteringer,  Mål og disp. og kommunebrev</vt:lpstr>
      <vt:lpstr>Ungdom u/30 år</vt:lpstr>
      <vt:lpstr>Barnefattigdom</vt:lpstr>
      <vt:lpstr>Mangfoldet ved Støren barneskole og "Aktive sammen"</vt:lpstr>
      <vt:lpstr>Mangfold og inkludering</vt:lpstr>
      <vt:lpstr>Skolens verdigrunnlag</vt:lpstr>
      <vt:lpstr>Hva er mangfold?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Støren barneskole – samfunnsoppdrag og inkludering – en åpen skole </vt:lpstr>
      <vt:lpstr>Aktive sammen </vt:lpstr>
      <vt:lpstr>Trinnene i metoden:</vt:lpstr>
      <vt:lpstr>Hvordan jobber kommune og frivilligsentralen sammen for å forhindre utenforskap? </vt:lpstr>
      <vt:lpstr>Aktiviteter:</vt:lpstr>
      <vt:lpstr>Møteplasser</vt:lpstr>
      <vt:lpstr>Dialog &amp; samarbeid</vt:lpstr>
      <vt:lpstr>Hvordan jobber vi med å forebygge psykisk uhelse blant barn og unge?</vt:lpstr>
      <vt:lpstr>Innsatsteam for barn og unge</vt:lpstr>
      <vt:lpstr>Psykisk helse og rus</vt:lpstr>
      <vt:lpstr>Grunnpillar for vårt forebyggende og helsefremmende arbeid</vt:lpstr>
      <vt:lpstr>Boligsosial arbeid og boligpolitikk v/Alf Petter</vt:lpstr>
      <vt:lpstr>  </vt:lpstr>
      <vt:lpstr>Betydning av egen bolig </vt:lpstr>
      <vt:lpstr>Boligsosialt arbeid </vt:lpstr>
      <vt:lpstr>Boligpolitikk</vt:lpstr>
      <vt:lpstr>Soknes Leir</vt:lpstr>
      <vt:lpstr>PowerPoint-presentasjon</vt:lpstr>
      <vt:lpstr>Nye omsorgsboliger – Byggetrinn 1-3</vt:lpstr>
      <vt:lpstr>Småhusprosjekt (1,75 mnok - 30m2)</vt:lpstr>
      <vt:lpstr>Gruppearbeid</vt:lpstr>
      <vt:lpstr>Oppsummering i plenum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Toril Grøtte</dc:creator>
  <cp:lastModifiedBy>Grethe Ellerås</cp:lastModifiedBy>
  <cp:revision>2</cp:revision>
  <dcterms:created xsi:type="dcterms:W3CDTF">2022-08-29T13:06:20Z</dcterms:created>
  <dcterms:modified xsi:type="dcterms:W3CDTF">2024-10-31T10:42:57Z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0x010100B481BF190C5D934895D5485AD2118C50</vt:lpwstr>
  </property>
</Properties>
</file>