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9"/>
  </p:notesMasterIdLst>
  <p:handoutMasterIdLst>
    <p:handoutMasterId r:id="rId10"/>
  </p:handoutMasterIdLst>
  <p:sldIdLst>
    <p:sldId id="256" r:id="rId5"/>
    <p:sldId id="258" r:id="rId6"/>
    <p:sldId id="257" r:id="rId7"/>
    <p:sldId id="259" r:id="rId8"/>
  </p:sldIdLst>
  <p:sldSz cx="9601200" cy="12801600" type="A3"/>
  <p:notesSz cx="9926638" cy="6797675"/>
  <p:defaultTextStyle>
    <a:defPPr>
      <a:defRPr lang="en-US"/>
    </a:defPPr>
    <a:lvl1pPr marL="0" algn="l" defTabSz="610956" rtl="0" eaLnBrk="1" latinLnBrk="0" hangingPunct="1">
      <a:defRPr sz="2405" kern="1200">
        <a:solidFill>
          <a:schemeClr val="tx1"/>
        </a:solidFill>
        <a:latin typeface="+mn-lt"/>
        <a:ea typeface="+mn-ea"/>
        <a:cs typeface="+mn-cs"/>
      </a:defRPr>
    </a:lvl1pPr>
    <a:lvl2pPr marL="610956" algn="l" defTabSz="610956" rtl="0" eaLnBrk="1" latinLnBrk="0" hangingPunct="1">
      <a:defRPr sz="2405" kern="1200">
        <a:solidFill>
          <a:schemeClr val="tx1"/>
        </a:solidFill>
        <a:latin typeface="+mn-lt"/>
        <a:ea typeface="+mn-ea"/>
        <a:cs typeface="+mn-cs"/>
      </a:defRPr>
    </a:lvl2pPr>
    <a:lvl3pPr marL="1221913" algn="l" defTabSz="610956" rtl="0" eaLnBrk="1" latinLnBrk="0" hangingPunct="1">
      <a:defRPr sz="2405" kern="1200">
        <a:solidFill>
          <a:schemeClr val="tx1"/>
        </a:solidFill>
        <a:latin typeface="+mn-lt"/>
        <a:ea typeface="+mn-ea"/>
        <a:cs typeface="+mn-cs"/>
      </a:defRPr>
    </a:lvl3pPr>
    <a:lvl4pPr marL="1832869" algn="l" defTabSz="610956" rtl="0" eaLnBrk="1" latinLnBrk="0" hangingPunct="1">
      <a:defRPr sz="2405" kern="1200">
        <a:solidFill>
          <a:schemeClr val="tx1"/>
        </a:solidFill>
        <a:latin typeface="+mn-lt"/>
        <a:ea typeface="+mn-ea"/>
        <a:cs typeface="+mn-cs"/>
      </a:defRPr>
    </a:lvl4pPr>
    <a:lvl5pPr marL="2443825" algn="l" defTabSz="610956" rtl="0" eaLnBrk="1" latinLnBrk="0" hangingPunct="1">
      <a:defRPr sz="2405" kern="1200">
        <a:solidFill>
          <a:schemeClr val="tx1"/>
        </a:solidFill>
        <a:latin typeface="+mn-lt"/>
        <a:ea typeface="+mn-ea"/>
        <a:cs typeface="+mn-cs"/>
      </a:defRPr>
    </a:lvl5pPr>
    <a:lvl6pPr marL="3054782" algn="l" defTabSz="610956" rtl="0" eaLnBrk="1" latinLnBrk="0" hangingPunct="1">
      <a:defRPr sz="2405" kern="1200">
        <a:solidFill>
          <a:schemeClr val="tx1"/>
        </a:solidFill>
        <a:latin typeface="+mn-lt"/>
        <a:ea typeface="+mn-ea"/>
        <a:cs typeface="+mn-cs"/>
      </a:defRPr>
    </a:lvl6pPr>
    <a:lvl7pPr marL="3665738" algn="l" defTabSz="610956" rtl="0" eaLnBrk="1" latinLnBrk="0" hangingPunct="1">
      <a:defRPr sz="2405" kern="1200">
        <a:solidFill>
          <a:schemeClr val="tx1"/>
        </a:solidFill>
        <a:latin typeface="+mn-lt"/>
        <a:ea typeface="+mn-ea"/>
        <a:cs typeface="+mn-cs"/>
      </a:defRPr>
    </a:lvl7pPr>
    <a:lvl8pPr marL="4276695" algn="l" defTabSz="610956" rtl="0" eaLnBrk="1" latinLnBrk="0" hangingPunct="1">
      <a:defRPr sz="2405" kern="1200">
        <a:solidFill>
          <a:schemeClr val="tx1"/>
        </a:solidFill>
        <a:latin typeface="+mn-lt"/>
        <a:ea typeface="+mn-ea"/>
        <a:cs typeface="+mn-cs"/>
      </a:defRPr>
    </a:lvl8pPr>
    <a:lvl9pPr marL="4887651" algn="l" defTabSz="610956" rtl="0" eaLnBrk="1" latinLnBrk="0" hangingPunct="1">
      <a:defRPr sz="24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ys stil 3 – utheving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Lys stil 3 – utheving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0" d="100"/>
          <a:sy n="70" d="100"/>
        </p:scale>
        <p:origin x="266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a:extLst>
              <a:ext uri="{FF2B5EF4-FFF2-40B4-BE49-F238E27FC236}">
                <a16:creationId xmlns:a16="http://schemas.microsoft.com/office/drawing/2014/main" id="{5BCA37B9-B397-422E-A65B-A388FD27DC76}"/>
              </a:ext>
            </a:extLst>
          </p:cNvPr>
          <p:cNvSpPr>
            <a:spLocks noGrp="1"/>
          </p:cNvSpPr>
          <p:nvPr>
            <p:ph type="hdr" sz="quarter"/>
          </p:nvPr>
        </p:nvSpPr>
        <p:spPr>
          <a:xfrm>
            <a:off x="0" y="0"/>
            <a:ext cx="4302625" cy="340977"/>
          </a:xfrm>
          <a:prstGeom prst="rect">
            <a:avLst/>
          </a:prstGeom>
        </p:spPr>
        <p:txBody>
          <a:bodyPr vert="horz" lIns="91440" tIns="45720" rIns="91440" bIns="45720" rtlCol="0"/>
          <a:lstStyle>
            <a:lvl1pPr algn="l">
              <a:defRPr sz="1200"/>
            </a:lvl1pPr>
          </a:lstStyle>
          <a:p>
            <a:endParaRPr lang="nb-NO"/>
          </a:p>
        </p:txBody>
      </p:sp>
      <p:sp>
        <p:nvSpPr>
          <p:cNvPr id="3" name="Plassholder for dato 2">
            <a:extLst>
              <a:ext uri="{FF2B5EF4-FFF2-40B4-BE49-F238E27FC236}">
                <a16:creationId xmlns:a16="http://schemas.microsoft.com/office/drawing/2014/main" id="{09F56451-5C4C-43C7-B769-6581861679B5}"/>
              </a:ext>
            </a:extLst>
          </p:cNvPr>
          <p:cNvSpPr>
            <a:spLocks noGrp="1"/>
          </p:cNvSpPr>
          <p:nvPr>
            <p:ph type="dt" sz="quarter" idx="1"/>
          </p:nvPr>
        </p:nvSpPr>
        <p:spPr>
          <a:xfrm>
            <a:off x="5621696" y="0"/>
            <a:ext cx="4302625" cy="340977"/>
          </a:xfrm>
          <a:prstGeom prst="rect">
            <a:avLst/>
          </a:prstGeom>
        </p:spPr>
        <p:txBody>
          <a:bodyPr vert="horz" lIns="91440" tIns="45720" rIns="91440" bIns="45720" rtlCol="0"/>
          <a:lstStyle>
            <a:lvl1pPr algn="r">
              <a:defRPr sz="1200"/>
            </a:lvl1pPr>
          </a:lstStyle>
          <a:p>
            <a:fld id="{85FB2BF1-8277-4E3A-A338-A6E04551E5C7}" type="datetimeFigureOut">
              <a:rPr lang="nb-NO" smtClean="0"/>
              <a:t>05.06.2023</a:t>
            </a:fld>
            <a:endParaRPr lang="nb-NO"/>
          </a:p>
        </p:txBody>
      </p:sp>
      <p:sp>
        <p:nvSpPr>
          <p:cNvPr id="4" name="Plassholder for bunntekst 3">
            <a:extLst>
              <a:ext uri="{FF2B5EF4-FFF2-40B4-BE49-F238E27FC236}">
                <a16:creationId xmlns:a16="http://schemas.microsoft.com/office/drawing/2014/main" id="{225C3955-E406-4798-96B8-B2467A448B76}"/>
              </a:ext>
            </a:extLst>
          </p:cNvPr>
          <p:cNvSpPr>
            <a:spLocks noGrp="1"/>
          </p:cNvSpPr>
          <p:nvPr>
            <p:ph type="ftr" sz="quarter" idx="2"/>
          </p:nvPr>
        </p:nvSpPr>
        <p:spPr>
          <a:xfrm>
            <a:off x="0" y="6456698"/>
            <a:ext cx="4302625" cy="340977"/>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a:extLst>
              <a:ext uri="{FF2B5EF4-FFF2-40B4-BE49-F238E27FC236}">
                <a16:creationId xmlns:a16="http://schemas.microsoft.com/office/drawing/2014/main" id="{F0CF6103-1362-4113-826A-8C64E3C16FD7}"/>
              </a:ext>
            </a:extLst>
          </p:cNvPr>
          <p:cNvSpPr>
            <a:spLocks noGrp="1"/>
          </p:cNvSpPr>
          <p:nvPr>
            <p:ph type="sldNum" sz="quarter" idx="3"/>
          </p:nvPr>
        </p:nvSpPr>
        <p:spPr>
          <a:xfrm>
            <a:off x="5621696" y="6456698"/>
            <a:ext cx="4302625" cy="340977"/>
          </a:xfrm>
          <a:prstGeom prst="rect">
            <a:avLst/>
          </a:prstGeom>
        </p:spPr>
        <p:txBody>
          <a:bodyPr vert="horz" lIns="91440" tIns="45720" rIns="91440" bIns="45720" rtlCol="0" anchor="b"/>
          <a:lstStyle>
            <a:lvl1pPr algn="r">
              <a:defRPr sz="1200"/>
            </a:lvl1pPr>
          </a:lstStyle>
          <a:p>
            <a:fld id="{6A021C26-0D70-4ECF-9AD0-16B1E8E68DF0}" type="slidenum">
              <a:rPr lang="nb-NO" smtClean="0"/>
              <a:t>‹#›</a:t>
            </a:fld>
            <a:endParaRPr lang="nb-NO"/>
          </a:p>
        </p:txBody>
      </p:sp>
    </p:spTree>
    <p:extLst>
      <p:ext uri="{BB962C8B-B14F-4D97-AF65-F5344CB8AC3E}">
        <p14:creationId xmlns:p14="http://schemas.microsoft.com/office/powerpoint/2010/main" val="78432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5621696" y="0"/>
            <a:ext cx="4302625" cy="340265"/>
          </a:xfrm>
          <a:prstGeom prst="rect">
            <a:avLst/>
          </a:prstGeom>
        </p:spPr>
        <p:txBody>
          <a:bodyPr vert="horz" lIns="91440" tIns="45720" rIns="91440" bIns="45720" rtlCol="0"/>
          <a:lstStyle>
            <a:lvl1pPr algn="r">
              <a:defRPr sz="1200"/>
            </a:lvl1pPr>
          </a:lstStyle>
          <a:p>
            <a:fld id="{1B796367-A320-4D6E-B165-1C63E132BACF}" type="datetimeFigureOut">
              <a:rPr lang="nb-NO" smtClean="0"/>
              <a:t>05.06.2023</a:t>
            </a:fld>
            <a:endParaRPr lang="nb-NO"/>
          </a:p>
        </p:txBody>
      </p:sp>
      <p:sp>
        <p:nvSpPr>
          <p:cNvPr id="4" name="Plassholder for lysbilde 3"/>
          <p:cNvSpPr>
            <a:spLocks noGrp="1" noRot="1" noChangeAspect="1"/>
          </p:cNvSpPr>
          <p:nvPr>
            <p:ph type="sldImg" idx="2"/>
          </p:nvPr>
        </p:nvSpPr>
        <p:spPr>
          <a:xfrm>
            <a:off x="4103688" y="850900"/>
            <a:ext cx="1719262" cy="229235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992201" y="3271103"/>
            <a:ext cx="7942238" cy="2676455"/>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6457410"/>
            <a:ext cx="4302625" cy="34026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5621696" y="6457410"/>
            <a:ext cx="4302625" cy="340265"/>
          </a:xfrm>
          <a:prstGeom prst="rect">
            <a:avLst/>
          </a:prstGeom>
        </p:spPr>
        <p:txBody>
          <a:bodyPr vert="horz" lIns="91440" tIns="45720" rIns="91440" bIns="45720" rtlCol="0" anchor="b"/>
          <a:lstStyle>
            <a:lvl1pPr algn="r">
              <a:defRPr sz="1200"/>
            </a:lvl1pPr>
          </a:lstStyle>
          <a:p>
            <a:fld id="{6E57F1C4-26AF-41EF-B417-716BB0EA9FC1}" type="slidenum">
              <a:rPr lang="nb-NO" smtClean="0"/>
              <a:t>‹#›</a:t>
            </a:fld>
            <a:endParaRPr lang="nb-NO"/>
          </a:p>
        </p:txBody>
      </p:sp>
    </p:spTree>
    <p:extLst>
      <p:ext uri="{BB962C8B-B14F-4D97-AF65-F5344CB8AC3E}">
        <p14:creationId xmlns:p14="http://schemas.microsoft.com/office/powerpoint/2010/main" val="1510880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6E57F1C4-26AF-41EF-B417-716BB0EA9FC1}" type="slidenum">
              <a:rPr lang="nb-NO" smtClean="0"/>
              <a:t>1</a:t>
            </a:fld>
            <a:endParaRPr lang="nb-NO"/>
          </a:p>
        </p:txBody>
      </p:sp>
    </p:spTree>
    <p:extLst>
      <p:ext uri="{BB962C8B-B14F-4D97-AF65-F5344CB8AC3E}">
        <p14:creationId xmlns:p14="http://schemas.microsoft.com/office/powerpoint/2010/main" val="371739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6E57F1C4-26AF-41EF-B417-716BB0EA9FC1}" type="slidenum">
              <a:rPr lang="nb-NO" smtClean="0"/>
              <a:t>2</a:t>
            </a:fld>
            <a:endParaRPr lang="nb-NO"/>
          </a:p>
        </p:txBody>
      </p:sp>
    </p:spTree>
    <p:extLst>
      <p:ext uri="{BB962C8B-B14F-4D97-AF65-F5344CB8AC3E}">
        <p14:creationId xmlns:p14="http://schemas.microsoft.com/office/powerpoint/2010/main" val="4044401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6E57F1C4-26AF-41EF-B417-716BB0EA9FC1}" type="slidenum">
              <a:rPr lang="nb-NO" smtClean="0"/>
              <a:t>3</a:t>
            </a:fld>
            <a:endParaRPr lang="nb-NO"/>
          </a:p>
        </p:txBody>
      </p:sp>
    </p:spTree>
    <p:extLst>
      <p:ext uri="{BB962C8B-B14F-4D97-AF65-F5344CB8AC3E}">
        <p14:creationId xmlns:p14="http://schemas.microsoft.com/office/powerpoint/2010/main" val="1400147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6E57F1C4-26AF-41EF-B417-716BB0EA9FC1}" type="slidenum">
              <a:rPr lang="nb-NO" smtClean="0"/>
              <a:t>4</a:t>
            </a:fld>
            <a:endParaRPr lang="nb-NO"/>
          </a:p>
        </p:txBody>
      </p:sp>
    </p:spTree>
    <p:extLst>
      <p:ext uri="{BB962C8B-B14F-4D97-AF65-F5344CB8AC3E}">
        <p14:creationId xmlns:p14="http://schemas.microsoft.com/office/powerpoint/2010/main" val="2091980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nb-NO"/>
              <a:t>Klikk for å redigere tittelstil</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CB33484F-DF52-4D7A-92E1-032443CEA994}" type="datetimeFigureOut">
              <a:rPr lang="nb-NO" smtClean="0"/>
              <a:t>05.06.2023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4024381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B33484F-DF52-4D7A-92E1-032443CEA994}" type="datetimeFigureOut">
              <a:rPr lang="nb-NO" smtClean="0"/>
              <a:t>05.06.2023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1098963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B33484F-DF52-4D7A-92E1-032443CEA994}" type="datetimeFigureOut">
              <a:rPr lang="nb-NO" smtClean="0"/>
              <a:t>05.06.2023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2823257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B33484F-DF52-4D7A-92E1-032443CEA994}" type="datetimeFigureOut">
              <a:rPr lang="nb-NO" smtClean="0"/>
              <a:t>05.06.2023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1070677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nb-NO"/>
              <a:t>Klikk for å redigere tittelstil</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nb-NO"/>
              <a:t>Rediger tekststiler i malen</a:t>
            </a:r>
          </a:p>
        </p:txBody>
      </p:sp>
      <p:sp>
        <p:nvSpPr>
          <p:cNvPr id="4" name="Date Placeholder 3"/>
          <p:cNvSpPr>
            <a:spLocks noGrp="1"/>
          </p:cNvSpPr>
          <p:nvPr>
            <p:ph type="dt" sz="half" idx="10"/>
          </p:nvPr>
        </p:nvSpPr>
        <p:spPr/>
        <p:txBody>
          <a:bodyPr/>
          <a:lstStyle/>
          <a:p>
            <a:fld id="{CB33484F-DF52-4D7A-92E1-032443CEA994}" type="datetimeFigureOut">
              <a:rPr lang="nb-NO" smtClean="0"/>
              <a:t>05.06.2023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3479954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CB33484F-DF52-4D7A-92E1-032443CEA994}" type="datetimeFigureOut">
              <a:rPr lang="nb-NO" smtClean="0"/>
              <a:t>05.06.2023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4272587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nb-NO"/>
              <a:t>Klikk for å redigere tittelstil</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nb-NO"/>
              <a:t>Rediger tekststiler i malen</a:t>
            </a:r>
          </a:p>
        </p:txBody>
      </p:sp>
      <p:sp>
        <p:nvSpPr>
          <p:cNvPr id="4" name="Content Placeholder 3"/>
          <p:cNvSpPr>
            <a:spLocks noGrp="1"/>
          </p:cNvSpPr>
          <p:nvPr>
            <p:ph sz="half" idx="2"/>
          </p:nvPr>
        </p:nvSpPr>
        <p:spPr>
          <a:xfrm>
            <a:off x="661334" y="4676140"/>
            <a:ext cx="4061757" cy="687789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nb-NO"/>
              <a:t>Rediger tekststiler i malen</a:t>
            </a:r>
          </a:p>
        </p:txBody>
      </p:sp>
      <p:sp>
        <p:nvSpPr>
          <p:cNvPr id="6" name="Content Placeholder 5"/>
          <p:cNvSpPr>
            <a:spLocks noGrp="1"/>
          </p:cNvSpPr>
          <p:nvPr>
            <p:ph sz="quarter" idx="4"/>
          </p:nvPr>
        </p:nvSpPr>
        <p:spPr>
          <a:xfrm>
            <a:off x="4860608" y="4676140"/>
            <a:ext cx="4081761" cy="687789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CB33484F-DF52-4D7A-92E1-032443CEA994}" type="datetimeFigureOut">
              <a:rPr lang="nb-NO" smtClean="0"/>
              <a:t>05.06.2023</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2036310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CB33484F-DF52-4D7A-92E1-032443CEA994}" type="datetimeFigureOut">
              <a:rPr lang="nb-NO" smtClean="0"/>
              <a:t>05.06.2023</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4294869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3484F-DF52-4D7A-92E1-032443CEA994}" type="datetimeFigureOut">
              <a:rPr lang="nb-NO" smtClean="0"/>
              <a:t>05.06.2023</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393597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nb-NO"/>
              <a:t>Klikk for å redigere tittelstil</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nb-NO"/>
              <a:t>Rediger tekststiler i malen</a:t>
            </a:r>
          </a:p>
        </p:txBody>
      </p:sp>
      <p:sp>
        <p:nvSpPr>
          <p:cNvPr id="5" name="Date Placeholder 4"/>
          <p:cNvSpPr>
            <a:spLocks noGrp="1"/>
          </p:cNvSpPr>
          <p:nvPr>
            <p:ph type="dt" sz="half" idx="10"/>
          </p:nvPr>
        </p:nvSpPr>
        <p:spPr/>
        <p:txBody>
          <a:bodyPr/>
          <a:lstStyle/>
          <a:p>
            <a:fld id="{CB33484F-DF52-4D7A-92E1-032443CEA994}" type="datetimeFigureOut">
              <a:rPr lang="nb-NO" smtClean="0"/>
              <a:t>05.06.2023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2955653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nb-NO"/>
              <a:t>Klikk for å redigere tittelstil</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nb-NO"/>
              <a:t>Klikk ikonet for å legge til et bilde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nb-NO"/>
              <a:t>Rediger tekststiler i malen</a:t>
            </a:r>
          </a:p>
        </p:txBody>
      </p:sp>
      <p:sp>
        <p:nvSpPr>
          <p:cNvPr id="5" name="Date Placeholder 4"/>
          <p:cNvSpPr>
            <a:spLocks noGrp="1"/>
          </p:cNvSpPr>
          <p:nvPr>
            <p:ph type="dt" sz="half" idx="10"/>
          </p:nvPr>
        </p:nvSpPr>
        <p:spPr/>
        <p:txBody>
          <a:bodyPr/>
          <a:lstStyle/>
          <a:p>
            <a:fld id="{CB33484F-DF52-4D7A-92E1-032443CEA994}" type="datetimeFigureOut">
              <a:rPr lang="nb-NO" smtClean="0"/>
              <a:t>05.06.2023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3D5223C-3C4A-4923-9778-A1257405E6C2}" type="slidenum">
              <a:rPr lang="nb-NO" smtClean="0"/>
              <a:t>‹#›</a:t>
            </a:fld>
            <a:endParaRPr lang="nb-NO"/>
          </a:p>
        </p:txBody>
      </p:sp>
    </p:spTree>
    <p:extLst>
      <p:ext uri="{BB962C8B-B14F-4D97-AF65-F5344CB8AC3E}">
        <p14:creationId xmlns:p14="http://schemas.microsoft.com/office/powerpoint/2010/main" val="295820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CB33484F-DF52-4D7A-92E1-032443CEA994}" type="datetimeFigureOut">
              <a:rPr lang="nb-NO" smtClean="0"/>
              <a:t>05.06.2023</a:t>
            </a:fld>
            <a:endParaRPr lang="nb-NO"/>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03D5223C-3C4A-4923-9778-A1257405E6C2}" type="slidenum">
              <a:rPr lang="nb-NO" smtClean="0"/>
              <a:t>‹#›</a:t>
            </a:fld>
            <a:endParaRPr lang="nb-NO"/>
          </a:p>
        </p:txBody>
      </p:sp>
    </p:spTree>
    <p:extLst>
      <p:ext uri="{BB962C8B-B14F-4D97-AF65-F5344CB8AC3E}">
        <p14:creationId xmlns:p14="http://schemas.microsoft.com/office/powerpoint/2010/main" val="7647010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openclipart.org/detail/26011" TargetMode="External"/><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commons.wikimedia.org/wiki/File:Chicken_cartoon_04.svg" TargetMode="External"/><Relationship Id="rId5" Type="http://schemas.openxmlformats.org/officeDocument/2006/relationships/image" Target="../media/image2.png"/><Relationship Id="rId10" Type="http://schemas.openxmlformats.org/officeDocument/2006/relationships/hyperlink" Target="https://pixabay.com/en/animal-bovine-cartoon-cow-drawing-1296271/" TargetMode="External"/><Relationship Id="rId4" Type="http://schemas.openxmlformats.org/officeDocument/2006/relationships/hyperlink" Target="https://openclipart.org/detail/1744/fwd__bubble_hand_drawn-by-rejon-177666" TargetMode="Externa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oppdal-avloserlag.n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godtbondevett.no/"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Sylinder 7"/>
          <p:cNvSpPr txBox="1"/>
          <p:nvPr/>
        </p:nvSpPr>
        <p:spPr>
          <a:xfrm>
            <a:off x="335280" y="12168383"/>
            <a:ext cx="9022080" cy="462434"/>
          </a:xfrm>
          <a:prstGeom prst="rect">
            <a:avLst/>
          </a:prstGeom>
          <a:solidFill>
            <a:schemeClr val="tx1"/>
          </a:solidFill>
        </p:spPr>
        <p:txBody>
          <a:bodyPr wrap="square" rtlCol="0">
            <a:spAutoFit/>
          </a:bodyPr>
          <a:lstStyle/>
          <a:p>
            <a:r>
              <a:rPr lang="nb-NO" dirty="0">
                <a:solidFill>
                  <a:schemeClr val="bg1"/>
                </a:solidFill>
              </a:rPr>
              <a:t>For øyeblikkelig hjelp: BRANN: 110 – POLITI: 112 </a:t>
            </a:r>
            <a:r>
              <a:rPr lang="nb-NO">
                <a:solidFill>
                  <a:schemeClr val="bg1"/>
                </a:solidFill>
              </a:rPr>
              <a:t>– AMBULANSE: </a:t>
            </a:r>
            <a:r>
              <a:rPr lang="nb-NO" dirty="0">
                <a:solidFill>
                  <a:schemeClr val="bg1"/>
                </a:solidFill>
              </a:rPr>
              <a:t>113</a:t>
            </a:r>
          </a:p>
        </p:txBody>
      </p:sp>
      <p:graphicFrame>
        <p:nvGraphicFramePr>
          <p:cNvPr id="10" name="Tabell 9">
            <a:extLst>
              <a:ext uri="{FF2B5EF4-FFF2-40B4-BE49-F238E27FC236}">
                <a16:creationId xmlns:a16="http://schemas.microsoft.com/office/drawing/2014/main" id="{61A97665-5527-4987-8212-8ACFA13E77F1}"/>
              </a:ext>
            </a:extLst>
          </p:cNvPr>
          <p:cNvGraphicFramePr>
            <a:graphicFrameLocks noGrp="1"/>
          </p:cNvGraphicFramePr>
          <p:nvPr>
            <p:extLst>
              <p:ext uri="{D42A27DB-BD31-4B8C-83A1-F6EECF244321}">
                <p14:modId xmlns:p14="http://schemas.microsoft.com/office/powerpoint/2010/main" val="2780989550"/>
              </p:ext>
            </p:extLst>
          </p:nvPr>
        </p:nvGraphicFramePr>
        <p:xfrm>
          <a:off x="243840" y="4100203"/>
          <a:ext cx="9265920" cy="8817221"/>
        </p:xfrm>
        <a:graphic>
          <a:graphicData uri="http://schemas.openxmlformats.org/drawingml/2006/table">
            <a:tbl>
              <a:tblPr bandRow="1">
                <a:tableStyleId>{E8B1032C-EA38-4F05-BA0D-38AFFFC7BED3}</a:tableStyleId>
              </a:tblPr>
              <a:tblGrid>
                <a:gridCol w="4327644">
                  <a:extLst>
                    <a:ext uri="{9D8B030D-6E8A-4147-A177-3AD203B41FA5}">
                      <a16:colId xmlns:a16="http://schemas.microsoft.com/office/drawing/2014/main" val="2010353183"/>
                    </a:ext>
                  </a:extLst>
                </a:gridCol>
                <a:gridCol w="4938276">
                  <a:extLst>
                    <a:ext uri="{9D8B030D-6E8A-4147-A177-3AD203B41FA5}">
                      <a16:colId xmlns:a16="http://schemas.microsoft.com/office/drawing/2014/main" val="2359936340"/>
                    </a:ext>
                  </a:extLst>
                </a:gridCol>
              </a:tblGrid>
              <a:tr h="1209804">
                <a:tc>
                  <a:txBody>
                    <a:bodyPr/>
                    <a:lstStyle/>
                    <a:p>
                      <a:r>
                        <a:rPr lang="nb-NO" sz="1700" b="1" dirty="0"/>
                        <a:t>Midtre Gauldal Landbrukskontoret</a:t>
                      </a:r>
                      <a:r>
                        <a:rPr lang="nb-NO" sz="1700" dirty="0"/>
                        <a:t>:</a:t>
                      </a:r>
                    </a:p>
                    <a:p>
                      <a:r>
                        <a:rPr lang="nb-NO" sz="1700" dirty="0"/>
                        <a:t>Oline </a:t>
                      </a:r>
                      <a:r>
                        <a:rPr lang="nb-NO" sz="1700" dirty="0" err="1"/>
                        <a:t>Hoston</a:t>
                      </a:r>
                      <a:r>
                        <a:rPr lang="nb-NO" sz="1700" dirty="0"/>
                        <a:t> Nannestad</a:t>
                      </a:r>
                      <a:r>
                        <a:rPr lang="nb-NO" sz="1700" u="none" dirty="0"/>
                        <a:t>: </a:t>
                      </a:r>
                      <a:r>
                        <a:rPr lang="nb-NO" sz="1700" u="sng" dirty="0"/>
                        <a:t>90605925</a:t>
                      </a:r>
                    </a:p>
                    <a:p>
                      <a:r>
                        <a:rPr lang="nb-NO" sz="1700" b="1" dirty="0"/>
                        <a:t>Psykisk helse og rus:</a:t>
                      </a:r>
                    </a:p>
                    <a:p>
                      <a:r>
                        <a:rPr lang="nb-NO" sz="1700" baseline="0" dirty="0"/>
                        <a:t>Ellen Hage: </a:t>
                      </a:r>
                      <a:r>
                        <a:rPr lang="nb-NO" sz="1700" u="sng" baseline="0" dirty="0"/>
                        <a:t>97085601</a:t>
                      </a:r>
                    </a:p>
                    <a:p>
                      <a:r>
                        <a:rPr lang="nb-NO" sz="1700" b="1" u="none" baseline="0" dirty="0"/>
                        <a:t>Gauldal og Røros Landbrukstjenester </a:t>
                      </a:r>
                      <a:r>
                        <a:rPr lang="nb-NO" sz="1700" u="none" baseline="0" dirty="0"/>
                        <a:t>v/</a:t>
                      </a:r>
                    </a:p>
                    <a:p>
                      <a:r>
                        <a:rPr lang="nb-NO" sz="1700" u="none" baseline="0" dirty="0"/>
                        <a:t>May Britt Eriksson</a:t>
                      </a:r>
                      <a:r>
                        <a:rPr lang="nb-NO" sz="1700" u="sng" baseline="0" dirty="0"/>
                        <a:t>:72435565</a:t>
                      </a:r>
                    </a:p>
                    <a:p>
                      <a:r>
                        <a:rPr lang="nb-NO" sz="1700" u="sng" dirty="0"/>
                        <a:t> </a:t>
                      </a:r>
                    </a:p>
                  </a:txBody>
                  <a:tcPr marL="118169" marR="118169" marT="59084" marB="59084">
                    <a:solidFill>
                      <a:srgbClr val="002060">
                        <a:alpha val="20000"/>
                      </a:srgbClr>
                    </a:solidFill>
                  </a:tcPr>
                </a:tc>
                <a:tc>
                  <a:txBody>
                    <a:bodyPr/>
                    <a:lstStyle/>
                    <a:p>
                      <a:r>
                        <a:rPr lang="nb-NO" sz="1700" b="1" kern="1200" dirty="0">
                          <a:effectLst/>
                        </a:rPr>
                        <a:t>Soknedal Bondelag </a:t>
                      </a:r>
                      <a:r>
                        <a:rPr lang="nb-NO" sz="1700" kern="1200" dirty="0">
                          <a:effectLst/>
                        </a:rPr>
                        <a:t>v/ Mona Granmo:</a:t>
                      </a:r>
                      <a:r>
                        <a:rPr lang="nb-NO" sz="1700" u="sng" kern="1200" dirty="0">
                          <a:effectLst/>
                        </a:rPr>
                        <a:t>47907389</a:t>
                      </a:r>
                    </a:p>
                    <a:p>
                      <a:r>
                        <a:rPr lang="nb-NO" sz="1700" b="1" kern="1200" dirty="0">
                          <a:effectLst/>
                        </a:rPr>
                        <a:t>Budal Bondelag </a:t>
                      </a:r>
                      <a:r>
                        <a:rPr lang="nb-NO" sz="1700" b="0" kern="1200" dirty="0">
                          <a:effectLst/>
                        </a:rPr>
                        <a:t>v/ Lars Ole Lillebudal:</a:t>
                      </a:r>
                      <a:r>
                        <a:rPr lang="nb-NO" sz="1700" b="0" u="sng" kern="1200" dirty="0">
                          <a:effectLst/>
                        </a:rPr>
                        <a:t>91759960</a:t>
                      </a:r>
                    </a:p>
                    <a:p>
                      <a:r>
                        <a:rPr lang="nb-NO" sz="1700" b="1" kern="1200" dirty="0">
                          <a:effectLst/>
                        </a:rPr>
                        <a:t>Støren og Singsås Bondelag </a:t>
                      </a:r>
                      <a:r>
                        <a:rPr lang="nb-NO" sz="1700" kern="1200" dirty="0">
                          <a:effectLst/>
                        </a:rPr>
                        <a:t>v/ </a:t>
                      </a:r>
                    </a:p>
                    <a:p>
                      <a:r>
                        <a:rPr lang="nb-NO" sz="1700" kern="1200" dirty="0">
                          <a:effectLst/>
                        </a:rPr>
                        <a:t>Eivind Refseth:</a:t>
                      </a:r>
                      <a:r>
                        <a:rPr lang="nb-NO" sz="1700" u="sng" kern="1200" dirty="0">
                          <a:effectLst/>
                        </a:rPr>
                        <a:t>91891987</a:t>
                      </a:r>
                    </a:p>
                    <a:p>
                      <a:endParaRPr lang="nb-NO" sz="1700" kern="1200" dirty="0">
                        <a:effectLst/>
                      </a:endParaRPr>
                    </a:p>
                  </a:txBody>
                  <a:tcPr marL="118169" marR="118169" marT="59084" marB="59084">
                    <a:solidFill>
                      <a:srgbClr val="002060">
                        <a:alpha val="20000"/>
                      </a:srgbClr>
                    </a:solidFill>
                  </a:tcPr>
                </a:tc>
                <a:extLst>
                  <a:ext uri="{0D108BD9-81ED-4DB2-BD59-A6C34878D82A}">
                    <a16:rowId xmlns:a16="http://schemas.microsoft.com/office/drawing/2014/main" val="1626689717"/>
                  </a:ext>
                </a:extLst>
              </a:tr>
              <a:tr h="860187">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lang="nb-NO" sz="1700" b="1" u="sng" dirty="0" err="1"/>
                        <a:t>Skogeigarlaget</a:t>
                      </a:r>
                      <a:r>
                        <a:rPr lang="nb-NO" sz="1700" b="1" u="sng" dirty="0"/>
                        <a:t> </a:t>
                      </a:r>
                      <a:r>
                        <a:rPr lang="nb-NO" sz="1700" b="0" u="none" dirty="0"/>
                        <a:t>v/ Odd Vårvik: 90152384</a:t>
                      </a:r>
                    </a:p>
                    <a:p>
                      <a:r>
                        <a:rPr lang="nb-NO" sz="1700" b="1" u="sng" dirty="0"/>
                        <a:t>Bonde og småbrukarlaget </a:t>
                      </a:r>
                      <a:r>
                        <a:rPr lang="nb-NO" sz="1700" b="0" u="sng" dirty="0"/>
                        <a:t>v/ </a:t>
                      </a:r>
                    </a:p>
                    <a:p>
                      <a:r>
                        <a:rPr lang="nb-NO" sz="1700" b="0" u="none" dirty="0"/>
                        <a:t>Jens Olav Hov :</a:t>
                      </a:r>
                      <a:r>
                        <a:rPr lang="nb-NO" sz="1700" b="0" u="sng" dirty="0"/>
                        <a:t>91510487</a:t>
                      </a:r>
                    </a:p>
                    <a:p>
                      <a:endParaRPr lang="nb-NO" sz="1700" u="sng" dirty="0"/>
                    </a:p>
                  </a:txBody>
                  <a:tcPr marL="118169" marR="118169" marT="59084" marB="59084"/>
                </a:tc>
                <a:tc>
                  <a:txBody>
                    <a:bodyPr/>
                    <a:lstStyle/>
                    <a:p>
                      <a:r>
                        <a:rPr lang="nb-NO" sz="1700" b="1" dirty="0"/>
                        <a:t>Soknedal Sau og Geit </a:t>
                      </a:r>
                      <a:r>
                        <a:rPr lang="nb-NO" sz="1700" dirty="0"/>
                        <a:t>v/</a:t>
                      </a:r>
                    </a:p>
                    <a:p>
                      <a:r>
                        <a:rPr lang="nb-NO" sz="1700" dirty="0"/>
                        <a:t>Geir Morten Granmo: </a:t>
                      </a:r>
                      <a:r>
                        <a:rPr lang="nb-NO" sz="1700" u="sng" dirty="0"/>
                        <a:t>97102788</a:t>
                      </a:r>
                    </a:p>
                    <a:p>
                      <a:r>
                        <a:rPr lang="nb-NO" sz="1700" b="1" dirty="0"/>
                        <a:t>Singsås og Budal Sau og Geit </a:t>
                      </a:r>
                      <a:r>
                        <a:rPr lang="nb-NO" sz="1700" dirty="0"/>
                        <a:t>v/ </a:t>
                      </a:r>
                    </a:p>
                    <a:p>
                      <a:r>
                        <a:rPr lang="nb-NO" sz="1700" dirty="0"/>
                        <a:t>Kristin Myklevoll:</a:t>
                      </a:r>
                      <a:r>
                        <a:rPr lang="nb-NO" sz="1700" u="sng" dirty="0"/>
                        <a:t>99157992</a:t>
                      </a:r>
                    </a:p>
                  </a:txBody>
                  <a:tcPr marL="118169" marR="118169" marT="59084" marB="59084"/>
                </a:tc>
                <a:extLst>
                  <a:ext uri="{0D108BD9-81ED-4DB2-BD59-A6C34878D82A}">
                    <a16:rowId xmlns:a16="http://schemas.microsoft.com/office/drawing/2014/main" val="2550011659"/>
                  </a:ext>
                </a:extLst>
              </a:tr>
              <a:tr h="665392">
                <a:tc>
                  <a:txBody>
                    <a:bodyPr/>
                    <a:lstStyle/>
                    <a:p>
                      <a:r>
                        <a:rPr lang="nb-NO" sz="1700" b="1" u="sng" dirty="0"/>
                        <a:t>NAV </a:t>
                      </a:r>
                      <a:r>
                        <a:rPr lang="nb-NO" sz="1700" b="0" u="none" dirty="0"/>
                        <a:t>v/Hege Anita Scheie: </a:t>
                      </a:r>
                      <a:r>
                        <a:rPr lang="nb-NO" sz="1700" b="0" u="sng" dirty="0"/>
                        <a:t>55553333</a:t>
                      </a:r>
                    </a:p>
                  </a:txBody>
                  <a:tcPr marL="118169" marR="118169" marT="59084" marB="59084">
                    <a:solidFill>
                      <a:srgbClr val="002060">
                        <a:alpha val="20000"/>
                      </a:srgbClr>
                    </a:solidFill>
                  </a:tcPr>
                </a:tc>
                <a:tc>
                  <a:txBody>
                    <a:bodyPr/>
                    <a:lstStyle/>
                    <a:p>
                      <a:r>
                        <a:rPr lang="nb-NO" sz="1700" b="1" dirty="0"/>
                        <a:t>NORSK LANDBRUKSRÅDGIVNING TRØNDELAG</a:t>
                      </a:r>
                    </a:p>
                    <a:p>
                      <a:r>
                        <a:rPr lang="nb-NO" sz="1700" dirty="0"/>
                        <a:t>Sigmund Moen Trønsdal:</a:t>
                      </a:r>
                      <a:r>
                        <a:rPr lang="nb-NO" sz="1700" u="sng" dirty="0"/>
                        <a:t>90046093</a:t>
                      </a:r>
                    </a:p>
                    <a:p>
                      <a:endParaRPr lang="nb-NO" sz="1700" u="sng" baseline="0" dirty="0"/>
                    </a:p>
                  </a:txBody>
                  <a:tcPr marL="118169" marR="118169" marT="59084" marB="59084">
                    <a:solidFill>
                      <a:srgbClr val="002060">
                        <a:alpha val="20000"/>
                      </a:srgbClr>
                    </a:solidFill>
                  </a:tcPr>
                </a:tc>
                <a:extLst>
                  <a:ext uri="{0D108BD9-81ED-4DB2-BD59-A6C34878D82A}">
                    <a16:rowId xmlns:a16="http://schemas.microsoft.com/office/drawing/2014/main" val="1143771216"/>
                  </a:ext>
                </a:extLst>
              </a:tr>
              <a:tr h="665392">
                <a:tc>
                  <a:txBody>
                    <a:bodyPr/>
                    <a:lstStyle/>
                    <a:p>
                      <a:r>
                        <a:rPr lang="nb-NO" sz="1700" b="1" dirty="0"/>
                        <a:t>Innkjøpslaget</a:t>
                      </a:r>
                      <a:r>
                        <a:rPr lang="nb-NO" sz="1700" dirty="0"/>
                        <a:t> v/ Marit K. Græsli:</a:t>
                      </a:r>
                      <a:r>
                        <a:rPr lang="nb-NO" sz="1700" u="sng" dirty="0"/>
                        <a:t>91783288</a:t>
                      </a:r>
                    </a:p>
                    <a:p>
                      <a:r>
                        <a:rPr lang="nb-NO" sz="1700" b="1" dirty="0" err="1"/>
                        <a:t>Norgesfor</a:t>
                      </a:r>
                      <a:r>
                        <a:rPr lang="nb-NO" sz="1700" dirty="0"/>
                        <a:t> v/ Jacob </a:t>
                      </a:r>
                      <a:r>
                        <a:rPr lang="nb-NO" sz="1700" dirty="0" err="1"/>
                        <a:t>Hindbjørg</a:t>
                      </a:r>
                      <a:r>
                        <a:rPr lang="nb-NO" sz="1700" dirty="0"/>
                        <a:t>: </a:t>
                      </a:r>
                      <a:r>
                        <a:rPr lang="nb-NO" sz="1700" u="sng" dirty="0"/>
                        <a:t>45675016</a:t>
                      </a:r>
                    </a:p>
                  </a:txBody>
                  <a:tcPr marL="118169" marR="118169" marT="59084" marB="59084"/>
                </a:tc>
                <a:tc>
                  <a:txBody>
                    <a:bodyPr/>
                    <a:lstStyle/>
                    <a:p>
                      <a:r>
                        <a:rPr lang="nb-NO" sz="1700" b="1" dirty="0"/>
                        <a:t>Veterinær Hans Gunnar Bruheim: </a:t>
                      </a:r>
                      <a:r>
                        <a:rPr lang="nb-NO" sz="1700" u="sng" dirty="0"/>
                        <a:t>47610333</a:t>
                      </a:r>
                    </a:p>
                    <a:p>
                      <a:r>
                        <a:rPr lang="nb-NO" sz="1700" b="1" baseline="0" dirty="0"/>
                        <a:t>Veterinærvakt: </a:t>
                      </a:r>
                      <a:r>
                        <a:rPr lang="nb-NO" sz="1700" b="0" u="sng" baseline="0" dirty="0"/>
                        <a:t>72431955</a:t>
                      </a:r>
                      <a:endParaRPr lang="nb-NO" sz="1700" b="0" u="sng" dirty="0"/>
                    </a:p>
                  </a:txBody>
                  <a:tcPr marL="118169" marR="118169" marT="59084" marB="59084"/>
                </a:tc>
                <a:extLst>
                  <a:ext uri="{0D108BD9-81ED-4DB2-BD59-A6C34878D82A}">
                    <a16:rowId xmlns:a16="http://schemas.microsoft.com/office/drawing/2014/main" val="3330357723"/>
                  </a:ext>
                </a:extLst>
              </a:tr>
              <a:tr h="665392">
                <a:tc>
                  <a:txBody>
                    <a:bodyPr/>
                    <a:lstStyle/>
                    <a:p>
                      <a:pPr marL="0" marR="0" lvl="0" indent="0" algn="l" defTabSz="685808" rtl="0" eaLnBrk="1" fontAlgn="auto" latinLnBrk="0" hangingPunct="1">
                        <a:lnSpc>
                          <a:spcPct val="100000"/>
                        </a:lnSpc>
                        <a:spcBef>
                          <a:spcPts val="0"/>
                        </a:spcBef>
                        <a:spcAft>
                          <a:spcPts val="0"/>
                        </a:spcAft>
                        <a:buClrTx/>
                        <a:buSzTx/>
                        <a:buFontTx/>
                        <a:buNone/>
                        <a:tabLst/>
                        <a:defRPr/>
                      </a:pPr>
                      <a:r>
                        <a:rPr lang="nb-NO" sz="1700" b="1" dirty="0"/>
                        <a:t>NORSVIN</a:t>
                      </a:r>
                      <a:r>
                        <a:rPr lang="nb-NO" sz="1700" b="0" dirty="0"/>
                        <a:t> v/ Sverre Tyldum:</a:t>
                      </a:r>
                      <a:r>
                        <a:rPr lang="nb-NO" sz="1700" b="0" u="sng" dirty="0"/>
                        <a:t>90088621</a:t>
                      </a:r>
                    </a:p>
                    <a:p>
                      <a:pPr marL="0" marR="0" lvl="0" indent="0" algn="l" defTabSz="685808" rtl="0" eaLnBrk="1" fontAlgn="auto" latinLnBrk="0" hangingPunct="1">
                        <a:lnSpc>
                          <a:spcPct val="100000"/>
                        </a:lnSpc>
                        <a:spcBef>
                          <a:spcPts val="0"/>
                        </a:spcBef>
                        <a:spcAft>
                          <a:spcPts val="0"/>
                        </a:spcAft>
                        <a:buClrTx/>
                        <a:buSzTx/>
                        <a:buFontTx/>
                        <a:buNone/>
                        <a:tabLst/>
                        <a:defRPr/>
                      </a:pPr>
                      <a:r>
                        <a:rPr lang="nb-NO" sz="1700" b="1" dirty="0"/>
                        <a:t>Norsk kylling </a:t>
                      </a:r>
                      <a:r>
                        <a:rPr lang="nb-NO" sz="1700" dirty="0"/>
                        <a:t>v/ Hilde Nordtømme:</a:t>
                      </a:r>
                      <a:r>
                        <a:rPr lang="nb-NO" sz="1700" u="sng" dirty="0"/>
                        <a:t>93856974</a:t>
                      </a:r>
                    </a:p>
                    <a:p>
                      <a:pPr marL="0" marR="0" lvl="0" indent="0" algn="l" defTabSz="685808" rtl="0" eaLnBrk="1" fontAlgn="auto" latinLnBrk="0" hangingPunct="1">
                        <a:lnSpc>
                          <a:spcPct val="100000"/>
                        </a:lnSpc>
                        <a:spcBef>
                          <a:spcPts val="0"/>
                        </a:spcBef>
                        <a:spcAft>
                          <a:spcPts val="0"/>
                        </a:spcAft>
                        <a:buClrTx/>
                        <a:buSzTx/>
                        <a:buFontTx/>
                        <a:buNone/>
                        <a:tabLst/>
                        <a:defRPr/>
                      </a:pPr>
                      <a:endParaRPr lang="nb-NO" sz="1700" b="0" u="sng" dirty="0"/>
                    </a:p>
                  </a:txBody>
                  <a:tcPr marL="118169" marR="118169" marT="59084" marB="59084">
                    <a:solidFill>
                      <a:srgbClr val="002060">
                        <a:alpha val="20000"/>
                      </a:srgbClr>
                    </a:solidFill>
                  </a:tcPr>
                </a:tc>
                <a:tc>
                  <a:txBody>
                    <a:bodyPr/>
                    <a:lstStyle/>
                    <a:p>
                      <a:r>
                        <a:rPr lang="nb-NO" sz="1700" b="1" dirty="0"/>
                        <a:t>Soknedal Sparebank </a:t>
                      </a:r>
                      <a:r>
                        <a:rPr lang="nb-NO" sz="1700" dirty="0"/>
                        <a:t>v/Ole Martin Svardal: </a:t>
                      </a:r>
                      <a:r>
                        <a:rPr lang="nb-NO" sz="1700" u="sng" dirty="0"/>
                        <a:t>45681193</a:t>
                      </a:r>
                    </a:p>
                    <a:p>
                      <a:r>
                        <a:rPr lang="nb-NO" sz="1700" b="1" dirty="0"/>
                        <a:t>Soknedal Sparebank </a:t>
                      </a:r>
                      <a:r>
                        <a:rPr lang="nb-NO" sz="1700" dirty="0"/>
                        <a:t>v/Marianne F. Bones: </a:t>
                      </a:r>
                      <a:r>
                        <a:rPr lang="nb-NO" sz="1700" u="sng" dirty="0"/>
                        <a:t>90860066</a:t>
                      </a:r>
                    </a:p>
                    <a:p>
                      <a:endParaRPr lang="nb-NO" sz="1700" dirty="0"/>
                    </a:p>
                  </a:txBody>
                  <a:tcPr marL="118169" marR="118169" marT="59084" marB="59084">
                    <a:solidFill>
                      <a:srgbClr val="002060">
                        <a:alpha val="20000"/>
                      </a:srgbClr>
                    </a:solidFill>
                  </a:tcPr>
                </a:tc>
                <a:extLst>
                  <a:ext uri="{0D108BD9-81ED-4DB2-BD59-A6C34878D82A}">
                    <a16:rowId xmlns:a16="http://schemas.microsoft.com/office/drawing/2014/main" val="193418883"/>
                  </a:ext>
                </a:extLst>
              </a:tr>
              <a:tr h="739284">
                <a:tc>
                  <a:txBody>
                    <a:bodyPr/>
                    <a:lstStyle/>
                    <a:p>
                      <a:r>
                        <a:rPr lang="nb-NO" sz="1700" b="1" dirty="0"/>
                        <a:t>Tine produsentlag </a:t>
                      </a:r>
                      <a:r>
                        <a:rPr lang="nb-NO" sz="1700" dirty="0"/>
                        <a:t>v/Eivind Refseth: </a:t>
                      </a:r>
                      <a:r>
                        <a:rPr lang="nb-NO" sz="1700" u="sng" dirty="0"/>
                        <a:t>91891972</a:t>
                      </a:r>
                    </a:p>
                    <a:p>
                      <a:endParaRPr lang="nb-NO" sz="1700" dirty="0"/>
                    </a:p>
                  </a:txBody>
                  <a:tcPr marL="118169" marR="118169" marT="59084" marB="59084"/>
                </a:tc>
                <a:tc>
                  <a:txBody>
                    <a:bodyPr/>
                    <a:lstStyle/>
                    <a:p>
                      <a:r>
                        <a:rPr lang="nb-NO" sz="1700" b="1" dirty="0"/>
                        <a:t>Haltdalen Sparebank </a:t>
                      </a:r>
                      <a:r>
                        <a:rPr lang="nb-NO" sz="1700" dirty="0"/>
                        <a:t>v/Gunnar Høen: </a:t>
                      </a:r>
                      <a:r>
                        <a:rPr lang="nb-NO" sz="1700" u="sng" dirty="0"/>
                        <a:t>92014770</a:t>
                      </a:r>
                    </a:p>
                    <a:p>
                      <a:r>
                        <a:rPr lang="nb-NO" sz="1700" b="1" dirty="0"/>
                        <a:t>Bjørkan regnskap v/ </a:t>
                      </a:r>
                      <a:r>
                        <a:rPr lang="nb-NO" sz="1700" dirty="0"/>
                        <a:t>Kjersti Marie Røttum: </a:t>
                      </a:r>
                      <a:r>
                        <a:rPr lang="nb-NO" sz="1700" u="sng" dirty="0"/>
                        <a:t>94787080</a:t>
                      </a:r>
                    </a:p>
                    <a:p>
                      <a:r>
                        <a:rPr lang="nb-NO" sz="1700" b="1" dirty="0"/>
                        <a:t>SMN1 </a:t>
                      </a:r>
                      <a:r>
                        <a:rPr lang="nb-NO" sz="1700" b="1" dirty="0" err="1"/>
                        <a:t>Regnskapshuset</a:t>
                      </a:r>
                      <a:r>
                        <a:rPr lang="nb-NO" sz="1700" dirty="0" err="1"/>
                        <a:t>v</a:t>
                      </a:r>
                      <a:r>
                        <a:rPr lang="nb-NO" sz="1700" dirty="0"/>
                        <a:t>/Jostein </a:t>
                      </a:r>
                      <a:r>
                        <a:rPr lang="nb-NO" sz="1700" dirty="0" err="1"/>
                        <a:t>Aasenhus</a:t>
                      </a:r>
                      <a:r>
                        <a:rPr lang="nb-NO" sz="1700" dirty="0"/>
                        <a:t>: </a:t>
                      </a:r>
                      <a:r>
                        <a:rPr lang="nb-NO" sz="1700" u="sng" dirty="0"/>
                        <a:t>41659710</a:t>
                      </a:r>
                    </a:p>
                  </a:txBody>
                  <a:tcPr marL="118169" marR="118169" marT="59084" marB="59084"/>
                </a:tc>
                <a:extLst>
                  <a:ext uri="{0D108BD9-81ED-4DB2-BD59-A6C34878D82A}">
                    <a16:rowId xmlns:a16="http://schemas.microsoft.com/office/drawing/2014/main" val="735863412"/>
                  </a:ext>
                </a:extLst>
              </a:tr>
              <a:tr h="937599">
                <a:tc>
                  <a:txBody>
                    <a:bodyPr/>
                    <a:lstStyle/>
                    <a:p>
                      <a:r>
                        <a:rPr lang="nb-NO" sz="1890" b="0" i="0" u="none" strike="noStrike" kern="1200" baseline="0" dirty="0">
                          <a:solidFill>
                            <a:schemeClr val="tx1"/>
                          </a:solidFill>
                          <a:latin typeface="+mn-lt"/>
                          <a:ea typeface="+mn-ea"/>
                          <a:cs typeface="+mn-cs"/>
                        </a:rPr>
                        <a:t> </a:t>
                      </a:r>
                      <a:r>
                        <a:rPr lang="nb-NO" sz="1890" b="1" i="0" u="none" strike="noStrike" kern="1200" baseline="0" dirty="0">
                          <a:solidFill>
                            <a:srgbClr val="FF0000"/>
                          </a:solidFill>
                          <a:latin typeface="+mn-lt"/>
                          <a:ea typeface="+mn-ea"/>
                          <a:cs typeface="+mn-cs"/>
                        </a:rPr>
                        <a:t>Alle aktørene har gjennomført</a:t>
                      </a:r>
                    </a:p>
                    <a:p>
                      <a:r>
                        <a:rPr lang="nb-NO" sz="1890" b="1" i="0" u="none" strike="noStrike" kern="1200" baseline="0" dirty="0">
                          <a:solidFill>
                            <a:srgbClr val="FF0000"/>
                          </a:solidFill>
                          <a:latin typeface="+mn-lt"/>
                          <a:ea typeface="+mn-ea"/>
                          <a:cs typeface="+mn-cs"/>
                        </a:rPr>
                        <a:t> kurset «Tryggere Bonde»</a:t>
                      </a:r>
                    </a:p>
                    <a:p>
                      <a:r>
                        <a:rPr lang="nb-NO" sz="1890" b="1" i="0" u="none" strike="noStrike" kern="1200" baseline="0" dirty="0">
                          <a:solidFill>
                            <a:srgbClr val="FF0000"/>
                          </a:solidFill>
                          <a:latin typeface="+mn-lt"/>
                          <a:ea typeface="+mn-ea"/>
                          <a:cs typeface="+mn-cs"/>
                        </a:rPr>
                        <a:t> i regi av Norsk landbruksrådgivning</a:t>
                      </a:r>
                    </a:p>
                    <a:p>
                      <a:endParaRPr lang="nb-NO" sz="1890" b="0" i="0" u="none" strike="noStrike" kern="1200" baseline="0" dirty="0">
                        <a:solidFill>
                          <a:schemeClr val="tx1"/>
                        </a:solidFill>
                        <a:latin typeface="+mn-lt"/>
                        <a:ea typeface="+mn-ea"/>
                        <a:cs typeface="+mn-cs"/>
                      </a:endParaRPr>
                    </a:p>
                  </a:txBody>
                  <a:tcPr marL="118169" marR="118169" marT="59084" marB="59084">
                    <a:solidFill>
                      <a:srgbClr val="002060">
                        <a:alpha val="20000"/>
                      </a:srgbClr>
                    </a:solid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lang="nb-NO" sz="1700" b="1" dirty="0"/>
                        <a:t>Nortura </a:t>
                      </a:r>
                      <a:r>
                        <a:rPr lang="nb-NO" sz="1700" dirty="0"/>
                        <a:t>v/ Agnete Lien </a:t>
                      </a:r>
                      <a:r>
                        <a:rPr lang="nb-NO" sz="1700" dirty="0" err="1"/>
                        <a:t>Aunsmo</a:t>
                      </a:r>
                      <a:r>
                        <a:rPr lang="nb-NO" sz="1700" dirty="0"/>
                        <a:t>: </a:t>
                      </a:r>
                      <a:r>
                        <a:rPr lang="nb-NO" sz="1700" u="sng" dirty="0"/>
                        <a:t>92646319</a:t>
                      </a:r>
                    </a:p>
                    <a:p>
                      <a:r>
                        <a:rPr lang="nb-NO" sz="1700" b="1" dirty="0"/>
                        <a:t>Slaktehuset Eidsmo </a:t>
                      </a:r>
                      <a:r>
                        <a:rPr lang="nb-NO" sz="1700" b="1" dirty="0" err="1"/>
                        <a:t>Dullum</a:t>
                      </a:r>
                      <a:endParaRPr lang="nb-NO" sz="1700" b="1" dirty="0"/>
                    </a:p>
                    <a:p>
                      <a:r>
                        <a:rPr lang="nb-NO" sz="1700" dirty="0"/>
                        <a:t>v/Klaus Arild Sandøy :</a:t>
                      </a:r>
                      <a:r>
                        <a:rPr lang="nb-NO" sz="1700" u="sng" dirty="0"/>
                        <a:t>99256401</a:t>
                      </a:r>
                    </a:p>
                    <a:p>
                      <a:endParaRPr lang="nb-NO" sz="1700" dirty="0"/>
                    </a:p>
                  </a:txBody>
                  <a:tcPr marL="118169" marR="118169" marT="59084" marB="59084">
                    <a:solidFill>
                      <a:srgbClr val="002060">
                        <a:alpha val="20000"/>
                      </a:srgbClr>
                    </a:solidFill>
                  </a:tcPr>
                </a:tc>
                <a:extLst>
                  <a:ext uri="{0D108BD9-81ED-4DB2-BD59-A6C34878D82A}">
                    <a16:rowId xmlns:a16="http://schemas.microsoft.com/office/drawing/2014/main" val="1273391869"/>
                  </a:ext>
                </a:extLst>
              </a:tr>
              <a:tr h="1109077">
                <a:tc>
                  <a:txBody>
                    <a:bodyPr/>
                    <a:lstStyle/>
                    <a:p>
                      <a:endParaRPr lang="nb-NO" sz="1700" dirty="0"/>
                    </a:p>
                    <a:p>
                      <a:pPr marL="0" marR="0" lvl="0" indent="0" algn="l" defTabSz="685808" rtl="0" eaLnBrk="1" fontAlgn="auto" latinLnBrk="0" hangingPunct="1">
                        <a:lnSpc>
                          <a:spcPct val="100000"/>
                        </a:lnSpc>
                        <a:spcBef>
                          <a:spcPts val="0"/>
                        </a:spcBef>
                        <a:spcAft>
                          <a:spcPts val="0"/>
                        </a:spcAft>
                        <a:buClrTx/>
                        <a:buSzTx/>
                        <a:buFontTx/>
                        <a:buNone/>
                        <a:tabLst/>
                        <a:defRPr/>
                      </a:pPr>
                      <a:endParaRPr lang="nb-NO" sz="1700" dirty="0"/>
                    </a:p>
                  </a:txBody>
                  <a:tcPr marL="118169" marR="118169" marT="59084" marB="59084"/>
                </a:tc>
                <a:tc>
                  <a:txBody>
                    <a:bodyPr/>
                    <a:lstStyle/>
                    <a:p>
                      <a:endParaRPr lang="nb-NO" sz="1700" dirty="0"/>
                    </a:p>
                  </a:txBody>
                  <a:tcPr marL="118169" marR="118169" marT="59084" marB="59084"/>
                </a:tc>
                <a:extLst>
                  <a:ext uri="{0D108BD9-81ED-4DB2-BD59-A6C34878D82A}">
                    <a16:rowId xmlns:a16="http://schemas.microsoft.com/office/drawing/2014/main" val="2108057558"/>
                  </a:ext>
                </a:extLst>
              </a:tr>
            </a:tbl>
          </a:graphicData>
        </a:graphic>
      </p:graphicFrame>
      <p:pic>
        <p:nvPicPr>
          <p:cNvPr id="19" name="Bilde 18" descr="Et bilde som inneholder logo&#10;&#10;Automatisk generert beskrivelse">
            <a:extLst>
              <a:ext uri="{FF2B5EF4-FFF2-40B4-BE49-F238E27FC236}">
                <a16:creationId xmlns:a16="http://schemas.microsoft.com/office/drawing/2014/main" id="{0088B530-3DDF-A63B-C80C-B5A141F36F98}"/>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236991" y="6106954"/>
            <a:ext cx="1202508" cy="1106197"/>
          </a:xfrm>
          <a:prstGeom prst="rect">
            <a:avLst/>
          </a:prstGeom>
        </p:spPr>
      </p:pic>
      <p:pic>
        <p:nvPicPr>
          <p:cNvPr id="23" name="Bilde 22" descr="Et bilde som inneholder tekst, vektorgrafikk&#10;&#10;Automatisk generert beskrivelse">
            <a:extLst>
              <a:ext uri="{FF2B5EF4-FFF2-40B4-BE49-F238E27FC236}">
                <a16:creationId xmlns:a16="http://schemas.microsoft.com/office/drawing/2014/main" id="{C50B5434-7A49-F961-83C7-B121E6510CFC}"/>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3624181" y="7028096"/>
            <a:ext cx="928794" cy="1106197"/>
          </a:xfrm>
          <a:prstGeom prst="rect">
            <a:avLst/>
          </a:prstGeom>
        </p:spPr>
      </p:pic>
      <p:pic>
        <p:nvPicPr>
          <p:cNvPr id="26" name="Bilde 25" descr="Et bilde som inneholder sirkel&#10;&#10;Automatisk generert beskrivelse">
            <a:extLst>
              <a:ext uri="{FF2B5EF4-FFF2-40B4-BE49-F238E27FC236}">
                <a16:creationId xmlns:a16="http://schemas.microsoft.com/office/drawing/2014/main" id="{DA675799-7BCF-32EE-5AD6-F7FF8C222546}"/>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8452669" y="10614082"/>
            <a:ext cx="986830" cy="1284143"/>
          </a:xfrm>
          <a:prstGeom prst="rect">
            <a:avLst/>
          </a:prstGeom>
        </p:spPr>
      </p:pic>
      <p:pic>
        <p:nvPicPr>
          <p:cNvPr id="31" name="Bilde 30">
            <a:extLst>
              <a:ext uri="{FF2B5EF4-FFF2-40B4-BE49-F238E27FC236}">
                <a16:creationId xmlns:a16="http://schemas.microsoft.com/office/drawing/2014/main" id="{A4B11E15-E64B-ED19-A65D-E14971C4900C}"/>
              </a:ext>
            </a:extLst>
          </p:cNvPr>
          <p:cNvPicPr>
            <a:picLocks noChangeAspect="1"/>
          </p:cNvPicPr>
          <p:nvPr/>
        </p:nvPicPr>
        <p:blipFill>
          <a:blip r:embed="rId9">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8033528" y="4871481"/>
            <a:ext cx="1323832" cy="1106196"/>
          </a:xfrm>
          <a:prstGeom prst="rect">
            <a:avLst/>
          </a:prstGeom>
        </p:spPr>
      </p:pic>
      <p:sp>
        <p:nvSpPr>
          <p:cNvPr id="2" name="Tittel 1">
            <a:extLst>
              <a:ext uri="{FF2B5EF4-FFF2-40B4-BE49-F238E27FC236}">
                <a16:creationId xmlns:a16="http://schemas.microsoft.com/office/drawing/2014/main" id="{18FF1C28-1E40-4479-B596-42E8795C18F7}"/>
              </a:ext>
            </a:extLst>
          </p:cNvPr>
          <p:cNvSpPr>
            <a:spLocks noGrp="1"/>
          </p:cNvSpPr>
          <p:nvPr>
            <p:ph type="ctrTitle"/>
          </p:nvPr>
        </p:nvSpPr>
        <p:spPr>
          <a:xfrm>
            <a:off x="335280" y="742460"/>
            <a:ext cx="8945880" cy="1388172"/>
          </a:xfrm>
        </p:spPr>
        <p:txBody>
          <a:bodyPr>
            <a:normAutofit/>
          </a:bodyPr>
          <a:lstStyle/>
          <a:p>
            <a:r>
              <a:rPr lang="nb-NO" b="1" dirty="0">
                <a:solidFill>
                  <a:schemeClr val="tx1">
                    <a:lumMod val="95000"/>
                    <a:lumOff val="5000"/>
                  </a:schemeClr>
                </a:solidFill>
                <a:latin typeface="Calibri" panose="020F0502020204030204" pitchFamily="34" charset="0"/>
                <a:cs typeface="Calibri" panose="020F0502020204030204" pitchFamily="34" charset="0"/>
              </a:rPr>
              <a:t>HVEM HJELPER BONDEN?</a:t>
            </a:r>
          </a:p>
        </p:txBody>
      </p:sp>
      <p:sp>
        <p:nvSpPr>
          <p:cNvPr id="6" name="TekstSylinder 5">
            <a:extLst>
              <a:ext uri="{FF2B5EF4-FFF2-40B4-BE49-F238E27FC236}">
                <a16:creationId xmlns:a16="http://schemas.microsoft.com/office/drawing/2014/main" id="{995D8451-A15A-478F-B27E-CD39E1A6EE70}"/>
              </a:ext>
            </a:extLst>
          </p:cNvPr>
          <p:cNvSpPr txBox="1"/>
          <p:nvPr/>
        </p:nvSpPr>
        <p:spPr>
          <a:xfrm>
            <a:off x="1522827" y="3606770"/>
            <a:ext cx="6646985" cy="569708"/>
          </a:xfrm>
          <a:prstGeom prst="rect">
            <a:avLst/>
          </a:prstGeom>
          <a:noFill/>
        </p:spPr>
        <p:txBody>
          <a:bodyPr wrap="square" rtlCol="0">
            <a:spAutoFit/>
          </a:bodyPr>
          <a:lstStyle/>
          <a:p>
            <a:pPr algn="ctr"/>
            <a:r>
              <a:rPr lang="nb-NO" sz="3102" b="1" dirty="0"/>
              <a:t>VI KAN HJELPE DEG !</a:t>
            </a:r>
          </a:p>
        </p:txBody>
      </p:sp>
      <p:sp>
        <p:nvSpPr>
          <p:cNvPr id="37" name="TekstSylinder 36">
            <a:extLst>
              <a:ext uri="{FF2B5EF4-FFF2-40B4-BE49-F238E27FC236}">
                <a16:creationId xmlns:a16="http://schemas.microsoft.com/office/drawing/2014/main" id="{593A5ED4-A769-CDF5-2E7B-D09269557781}"/>
              </a:ext>
            </a:extLst>
          </p:cNvPr>
          <p:cNvSpPr txBox="1"/>
          <p:nvPr/>
        </p:nvSpPr>
        <p:spPr>
          <a:xfrm>
            <a:off x="887104" y="2400790"/>
            <a:ext cx="7902055" cy="769441"/>
          </a:xfrm>
          <a:prstGeom prst="rect">
            <a:avLst/>
          </a:prstGeom>
          <a:noFill/>
        </p:spPr>
        <p:txBody>
          <a:bodyPr wrap="square" rtlCol="0">
            <a:spAutoFit/>
          </a:bodyPr>
          <a:lstStyle/>
          <a:p>
            <a:pPr algn="ctr"/>
            <a:r>
              <a:rPr lang="nb-NO" sz="1600" dirty="0"/>
              <a:t>I </a:t>
            </a:r>
            <a:r>
              <a:rPr lang="nb-NO" sz="1600" b="1" i="1" dirty="0"/>
              <a:t>mange situasjoner vil bonden føle seg ensom i sine oppgaver, og noen ganger kan ansvaret bli for stort. </a:t>
            </a:r>
            <a:r>
              <a:rPr kumimoji="0" lang="nb-NO" sz="1600" b="1" i="1" u="none" strike="noStrike" kern="1200" cap="none" spc="0" normalizeH="0" baseline="0" noProof="0" dirty="0">
                <a:ln>
                  <a:noFill/>
                </a:ln>
                <a:effectLst/>
                <a:uLnTx/>
                <a:uFillTx/>
                <a:latin typeface="Calibri" panose="020F0502020204030204"/>
                <a:ea typeface="+mn-ea"/>
                <a:cs typeface="+mn-cs"/>
              </a:rPr>
              <a:t>Da vil man trenge hjelp fra </a:t>
            </a:r>
            <a:r>
              <a:rPr lang="nb-NO" sz="1600" b="1" i="1" dirty="0">
                <a:latin typeface="Calibri" panose="020F0502020204030204"/>
              </a:rPr>
              <a:t>a</a:t>
            </a:r>
            <a:r>
              <a:rPr kumimoji="0" lang="nb-NO" sz="1600" b="1" i="1" u="none" strike="noStrike" kern="1200" cap="none" spc="0" normalizeH="0" baseline="0" noProof="0" dirty="0" err="1">
                <a:ln>
                  <a:noFill/>
                </a:ln>
                <a:effectLst/>
                <a:uLnTx/>
                <a:uFillTx/>
                <a:latin typeface="Calibri" panose="020F0502020204030204"/>
                <a:ea typeface="+mn-ea"/>
                <a:cs typeface="+mn-cs"/>
              </a:rPr>
              <a:t>ndre</a:t>
            </a:r>
            <a:r>
              <a:rPr kumimoji="0" lang="nb-NO" sz="1600" b="1" i="1" u="none" strike="noStrike" kern="1200" cap="none" spc="0" normalizeH="0" baseline="0" noProof="0" dirty="0">
                <a:ln>
                  <a:noFill/>
                </a:ln>
                <a:effectLst/>
                <a:uLnTx/>
                <a:uFillTx/>
                <a:latin typeface="Calibri" panose="020F0502020204030204"/>
                <a:ea typeface="+mn-ea"/>
                <a:cs typeface="+mn-cs"/>
              </a:rPr>
              <a:t>, for å få tilbake en god hverdag ! </a:t>
            </a:r>
          </a:p>
          <a:p>
            <a:pPr algn="ctr"/>
            <a:endParaRPr lang="nn-NO" sz="1200" b="1" i="1" dirty="0"/>
          </a:p>
        </p:txBody>
      </p:sp>
    </p:spTree>
    <p:extLst>
      <p:ext uri="{BB962C8B-B14F-4D97-AF65-F5344CB8AC3E}">
        <p14:creationId xmlns:p14="http://schemas.microsoft.com/office/powerpoint/2010/main" val="955469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1341120" y="432265"/>
            <a:ext cx="8153400" cy="12212895"/>
          </a:xfrm>
          <a:prstGeom prst="rect">
            <a:avLst/>
          </a:prstGeom>
        </p:spPr>
        <p:txBody>
          <a:bodyPr wrap="square">
            <a:spAutoFit/>
          </a:bodyPr>
          <a:lstStyle/>
          <a:p>
            <a:pPr algn="ctr">
              <a:lnSpc>
                <a:spcPct val="107000"/>
              </a:lnSpc>
              <a:spcAft>
                <a:spcPts val="800"/>
              </a:spcAft>
            </a:pPr>
            <a:r>
              <a:rPr lang="nb-NO" sz="4400" dirty="0">
                <a:latin typeface="Calibri" panose="020F0502020204030204" pitchFamily="34" charset="0"/>
                <a:ea typeface="Calibri" panose="020F0502020204030204" pitchFamily="34" charset="0"/>
                <a:cs typeface="Times New Roman" panose="02020603050405020304" pitchFamily="18" charset="0"/>
              </a:rPr>
              <a:t> </a:t>
            </a:r>
            <a:r>
              <a:rPr lang="nb-NO" sz="4400" u="sng" dirty="0">
                <a:latin typeface="Calibri" panose="020F0502020204030204" pitchFamily="34" charset="0"/>
                <a:ea typeface="Calibri" panose="020F0502020204030204" pitchFamily="34" charset="0"/>
                <a:cs typeface="Times New Roman" panose="02020603050405020304" pitchFamily="18" charset="0"/>
              </a:rPr>
              <a:t>FULLMAKT</a:t>
            </a:r>
            <a:endParaRPr lang="nb-N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2800" dirty="0">
                <a:latin typeface="Calibri" panose="020F0502020204030204" pitchFamily="34" charset="0"/>
                <a:ea typeface="Calibri" panose="020F0502020204030204" pitchFamily="34" charset="0"/>
                <a:cs typeface="Times New Roman" panose="02020603050405020304" pitchFamily="18" charset="0"/>
              </a:rPr>
              <a:t> </a:t>
            </a:r>
            <a:endParaRPr lang="nb-N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2800" dirty="0">
                <a:latin typeface="Calibri" panose="020F0502020204030204" pitchFamily="34" charset="0"/>
                <a:ea typeface="Calibri" panose="020F0502020204030204" pitchFamily="34" charset="0"/>
                <a:cs typeface="Times New Roman" panose="02020603050405020304" pitchFamily="18" charset="0"/>
              </a:rPr>
              <a:t> </a:t>
            </a:r>
            <a:endParaRPr lang="nb-NO"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Undertegnede, gir herved ____________________________________</a:t>
            </a:r>
          </a:p>
          <a:p>
            <a:pPr>
              <a:lnSpc>
                <a:spcPct val="107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fullmakt, til å snakke med følgende personer/ instanser om mine utfordringer/problemer:</a:t>
            </a:r>
          </a:p>
          <a:p>
            <a:pPr>
              <a:lnSpc>
                <a:spcPct val="15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 </a:t>
            </a:r>
          </a:p>
          <a:p>
            <a:pPr>
              <a:lnSpc>
                <a:spcPct val="20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a:t>
            </a:r>
          </a:p>
          <a:p>
            <a:pPr>
              <a:lnSpc>
                <a:spcPct val="20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a:t>
            </a:r>
          </a:p>
          <a:p>
            <a:pPr>
              <a:lnSpc>
                <a:spcPct val="20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a:t>
            </a:r>
          </a:p>
          <a:p>
            <a:pPr>
              <a:lnSpc>
                <a:spcPct val="20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a:t>
            </a:r>
          </a:p>
          <a:p>
            <a:pPr>
              <a:lnSpc>
                <a:spcPct val="20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a:t>
            </a:r>
          </a:p>
          <a:p>
            <a:pPr>
              <a:lnSpc>
                <a:spcPct val="20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a:t>
            </a:r>
          </a:p>
          <a:p>
            <a:pPr>
              <a:lnSpc>
                <a:spcPct val="200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__________________________________________________________</a:t>
            </a:r>
          </a:p>
          <a:p>
            <a:pPr>
              <a:lnSpc>
                <a:spcPct val="107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Fullmakten er gjeldende i fra dagens dato. </a:t>
            </a:r>
          </a:p>
          <a:p>
            <a:pPr>
              <a:lnSpc>
                <a:spcPct val="107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nb-NO" sz="2000" dirty="0">
                <a:latin typeface="Calibri" panose="020F0502020204030204" pitchFamily="34" charset="0"/>
                <a:ea typeface="Calibri" panose="020F0502020204030204" pitchFamily="34" charset="0"/>
                <a:cs typeface="Times New Roman" panose="02020603050405020304" pitchFamily="18" charset="0"/>
              </a:rPr>
              <a:t>_______________________		_______________________________		Sted og dato					                         	sign.</a:t>
            </a:r>
          </a:p>
          <a:p>
            <a:pPr>
              <a:lnSpc>
                <a:spcPct val="107000"/>
              </a:lnSpc>
              <a:spcAft>
                <a:spcPts val="800"/>
              </a:spcAft>
            </a:pPr>
            <a:r>
              <a:rPr lang="nb-NO" sz="2800" dirty="0">
                <a:latin typeface="Calibri" panose="020F0502020204030204" pitchFamily="34" charset="0"/>
                <a:ea typeface="Calibri" panose="020F0502020204030204" pitchFamily="34" charset="0"/>
                <a:cs typeface="Times New Roman" panose="02020603050405020304" pitchFamily="18" charset="0"/>
              </a:rPr>
              <a:t> </a:t>
            </a:r>
            <a:endParaRPr lang="nb-NO" dirty="0"/>
          </a:p>
        </p:txBody>
      </p:sp>
    </p:spTree>
    <p:extLst>
      <p:ext uri="{BB962C8B-B14F-4D97-AF65-F5344CB8AC3E}">
        <p14:creationId xmlns:p14="http://schemas.microsoft.com/office/powerpoint/2010/main" val="179909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60083" y="681570"/>
            <a:ext cx="8281035" cy="775271"/>
          </a:xfrm>
        </p:spPr>
        <p:txBody>
          <a:bodyPr/>
          <a:lstStyle/>
          <a:p>
            <a:pPr algn="ctr"/>
            <a:r>
              <a:rPr lang="nb-NO" b="1" cap="all" dirty="0"/>
              <a:t>Bondens nettverk</a:t>
            </a:r>
            <a:endParaRPr lang="nb-NO" dirty="0"/>
          </a:p>
        </p:txBody>
      </p:sp>
      <p:sp>
        <p:nvSpPr>
          <p:cNvPr id="3" name="Plassholder for innhold 2"/>
          <p:cNvSpPr>
            <a:spLocks noGrp="1"/>
          </p:cNvSpPr>
          <p:nvPr>
            <p:ph idx="1"/>
          </p:nvPr>
        </p:nvSpPr>
        <p:spPr>
          <a:xfrm>
            <a:off x="660082" y="1270862"/>
            <a:ext cx="8281035" cy="11146639"/>
          </a:xfrm>
        </p:spPr>
        <p:txBody>
          <a:bodyPr>
            <a:normAutofit fontScale="25000" lnSpcReduction="20000"/>
          </a:bodyPr>
          <a:lstStyle/>
          <a:p>
            <a:pPr marL="0" indent="0">
              <a:buNone/>
            </a:pPr>
            <a:r>
              <a:rPr lang="nb-NO" sz="7600" b="1" dirty="0"/>
              <a:t>Bakgrunn</a:t>
            </a:r>
          </a:p>
          <a:p>
            <a:r>
              <a:rPr lang="nb-NO" sz="7600" dirty="0"/>
              <a:t>Bønder vil kunne få sin andel av personlige utfordringer og livskriser. Noen eksempler på utfordringer som kan være krevende å håndtere midt oppi et krevende driftsopplegg for garden kan være helseproblem, rusproblem, økonomiske problem, samlivsbrudd, dødsfall i nær familie etc.</a:t>
            </a:r>
          </a:p>
          <a:p>
            <a:r>
              <a:rPr lang="nb-NO" sz="7600" dirty="0"/>
              <a:t>Aktørene i nettverket sin oppgave er å «fange opp» at bonden er utsatt for en krise, og hjelpe bonden til å få kontakt med aktuelt hjelpeapparat.</a:t>
            </a:r>
          </a:p>
          <a:p>
            <a:r>
              <a:rPr lang="nb-NO" sz="7600" b="1" u="sng" dirty="0"/>
              <a:t>Aktørene i nettverket har som en del av nettverket taushetsplikt. </a:t>
            </a:r>
          </a:p>
          <a:p>
            <a:pPr marL="0" indent="0">
              <a:buNone/>
            </a:pPr>
            <a:r>
              <a:rPr lang="nb-NO" sz="7600" b="1" dirty="0"/>
              <a:t>Målet med «Bondens nettverk»:</a:t>
            </a:r>
          </a:p>
          <a:p>
            <a:pPr lvl="1"/>
            <a:r>
              <a:rPr lang="nb-NO" sz="7600" dirty="0"/>
              <a:t>Formidle informasjon om de hjelpetiltak som finnes både helse- og driftsmessig</a:t>
            </a:r>
          </a:p>
          <a:p>
            <a:pPr lvl="1"/>
            <a:r>
              <a:rPr lang="nb-NO" sz="7600" dirty="0"/>
              <a:t>Ufarliggjøre det å ta kontakt med tilgjengelig hjelpeapparat, både helse- og driftsmessig</a:t>
            </a:r>
          </a:p>
          <a:p>
            <a:pPr lvl="1"/>
            <a:r>
              <a:rPr lang="nb-NO" sz="7600" dirty="0"/>
              <a:t>Etablere rutiner for bedre oppfølging av gårdbrukere i faresonen både helse- og driftsmessig</a:t>
            </a:r>
          </a:p>
          <a:p>
            <a:r>
              <a:rPr lang="nb-NO" sz="7600" dirty="0"/>
              <a:t>Landbrukskontoret og Soknedal Bondelag har ansvar for å koordinere nettverket i Midtre Gauldal</a:t>
            </a:r>
          </a:p>
          <a:p>
            <a:r>
              <a:rPr lang="nb-NO" sz="7600" dirty="0"/>
              <a:t>Tanken er at bonden eller noen i bondens nærhet skal kontakte den i nettverket de kjenner eller har tillit til. Det er utarbeidet et fullmaktsskjema der bonden kan gi vedkommen fullmakt til å ta kontakt med andre i nettverket ved behov. Den enkelte aktør skal kunne hjelpe, eller kunne henvise til den eller de aktuelle innen nettverket.</a:t>
            </a:r>
          </a:p>
          <a:p>
            <a:pPr marL="0" indent="0">
              <a:buNone/>
            </a:pPr>
            <a:endParaRPr lang="nb-NO" sz="7600" b="1" dirty="0"/>
          </a:p>
          <a:p>
            <a:pPr marL="0" indent="0">
              <a:buNone/>
            </a:pPr>
            <a:r>
              <a:rPr lang="nb-NO" sz="7600" b="1" dirty="0"/>
              <a:t>Landbruksvikar</a:t>
            </a:r>
          </a:p>
          <a:p>
            <a:r>
              <a:rPr lang="nb-NO" sz="7600" dirty="0"/>
              <a:t>Gauldal og Røros landbrukstjenester har ansvaret for landbruksvikartjenesten i Midtre Gauldal. ved behov for avløser ved sykdom kontaktes </a:t>
            </a:r>
            <a:r>
              <a:rPr lang="nb-NO" sz="7600" b="1" u="sng" dirty="0"/>
              <a:t>Landbrukstjenester </a:t>
            </a:r>
            <a:r>
              <a:rPr lang="nb-NO" sz="7600" b="1" u="sng" dirty="0">
                <a:hlinkClick r:id="rId3" tooltip="Oppdal landbrukstjenester"/>
              </a:rPr>
              <a:t> </a:t>
            </a:r>
            <a:r>
              <a:rPr lang="nb-NO" sz="7600" dirty="0"/>
              <a:t>på tlf. 72435565. Landbruksvikaren skal være en beredskap for alle gardbrukere uavhengig om de er medlem i landbrukstjenester eller ikke.</a:t>
            </a:r>
          </a:p>
          <a:p>
            <a:pPr marL="0" indent="0">
              <a:buNone/>
            </a:pPr>
            <a:endParaRPr lang="nb-NO" sz="7600" b="1" dirty="0"/>
          </a:p>
          <a:p>
            <a:pPr marL="0" indent="0">
              <a:buNone/>
            </a:pPr>
            <a:r>
              <a:rPr lang="nb-NO" sz="7600" b="1" dirty="0"/>
              <a:t>Godt bondevett</a:t>
            </a:r>
          </a:p>
          <a:p>
            <a:r>
              <a:rPr lang="nb-NO" sz="7600" dirty="0"/>
              <a:t>Nettsiden </a:t>
            </a:r>
            <a:r>
              <a:rPr lang="nb-NO" sz="7600" u="sng" dirty="0">
                <a:hlinkClick r:id="rId4" tooltip="Godt bondevett"/>
              </a:rPr>
              <a:t>http://www.godtbondevett.no/</a:t>
            </a:r>
            <a:r>
              <a:rPr lang="nb-NO" sz="7600" dirty="0"/>
              <a:t> er en felles satsning på psykisk helse fra Norges Bondelag, Norges Bonde- og Småbrukarlag og Landbrukets HMS-tjeneste. Gjennom nettstedet vil aktørene øke oppmerksomheten og bevisstheten omkring hva som kan være med på å gjøre en forskjell i bondens hverdag.</a:t>
            </a:r>
          </a:p>
          <a:p>
            <a:pPr marL="0" indent="0">
              <a:buNone/>
            </a:pPr>
            <a:endParaRPr lang="nb-NO" sz="7600" dirty="0"/>
          </a:p>
          <a:p>
            <a:pPr marL="0" indent="0">
              <a:buNone/>
            </a:pPr>
            <a:r>
              <a:rPr lang="nb-NO" sz="7600" b="1" dirty="0"/>
              <a:t>Beredskap-/varslingsplan</a:t>
            </a:r>
          </a:p>
          <a:p>
            <a:r>
              <a:rPr lang="nb-NO" sz="7600" dirty="0"/>
              <a:t>Dersom det skjer en ulykke på gården eller bonden blir utsatt for akutt sykdom eller dødsfall er det viktig å ha en plan for hvem som skal varsles og hvem som kan kontaktes. På baksiden her er det laget et forslag til en slik plan. Den bør alle bønder fylle ut og ha tilgjengelig dersom noe uforutsett skulle skje.</a:t>
            </a:r>
          </a:p>
          <a:p>
            <a:r>
              <a:rPr lang="nb-NO" sz="7600" dirty="0"/>
              <a:t>Oppgi kontaktpersoner du stoler på, og som kan hjelpe til med å løse arbeidsoppgavene i en krisesituasjon.</a:t>
            </a:r>
          </a:p>
          <a:p>
            <a:pPr marL="0" indent="0">
              <a:buNone/>
            </a:pPr>
            <a:endParaRPr lang="nb-NO" b="1" dirty="0"/>
          </a:p>
        </p:txBody>
      </p:sp>
    </p:spTree>
    <p:extLst>
      <p:ext uri="{BB962C8B-B14F-4D97-AF65-F5344CB8AC3E}">
        <p14:creationId xmlns:p14="http://schemas.microsoft.com/office/powerpoint/2010/main" val="907310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C2ACD57F-AC85-4B01-8B34-682434899060}"/>
              </a:ext>
            </a:extLst>
          </p:cNvPr>
          <p:cNvSpPr txBox="1">
            <a:spLocks/>
          </p:cNvSpPr>
          <p:nvPr/>
        </p:nvSpPr>
        <p:spPr>
          <a:xfrm>
            <a:off x="660082" y="480092"/>
            <a:ext cx="8281035" cy="775271"/>
          </a:xfrm>
          <a:prstGeom prst="rect">
            <a:avLst/>
          </a:prstGeom>
        </p:spPr>
        <p:txBody>
          <a:bodyPr/>
          <a:lstStyle>
            <a:lvl1pPr algn="l" defTabSz="960120" rtl="0" eaLnBrk="1" latinLnBrk="0" hangingPunct="1">
              <a:lnSpc>
                <a:spcPct val="90000"/>
              </a:lnSpc>
              <a:spcBef>
                <a:spcPct val="0"/>
              </a:spcBef>
              <a:buNone/>
              <a:defRPr sz="4620" kern="1200">
                <a:solidFill>
                  <a:schemeClr val="tx1"/>
                </a:solidFill>
                <a:latin typeface="+mj-lt"/>
                <a:ea typeface="+mj-ea"/>
                <a:cs typeface="+mj-cs"/>
              </a:defRPr>
            </a:lvl1pPr>
          </a:lstStyle>
          <a:p>
            <a:pPr algn="ctr"/>
            <a:r>
              <a:rPr lang="nb-NO" b="1" cap="all" dirty="0"/>
              <a:t>Beredskap-/varslingsplan</a:t>
            </a:r>
            <a:endParaRPr lang="nb-NO" dirty="0"/>
          </a:p>
        </p:txBody>
      </p:sp>
      <p:sp>
        <p:nvSpPr>
          <p:cNvPr id="2" name="TekstSylinder 1">
            <a:extLst>
              <a:ext uri="{FF2B5EF4-FFF2-40B4-BE49-F238E27FC236}">
                <a16:creationId xmlns:a16="http://schemas.microsoft.com/office/drawing/2014/main" id="{49C5CDB1-F4E5-4672-8157-6567DDC14C59}"/>
              </a:ext>
            </a:extLst>
          </p:cNvPr>
          <p:cNvSpPr txBox="1"/>
          <p:nvPr/>
        </p:nvSpPr>
        <p:spPr>
          <a:xfrm>
            <a:off x="660082" y="1255363"/>
            <a:ext cx="8731891" cy="12034961"/>
          </a:xfrm>
          <a:prstGeom prst="rect">
            <a:avLst/>
          </a:prstGeom>
          <a:noFill/>
        </p:spPr>
        <p:txBody>
          <a:bodyPr wrap="square" rtlCol="0">
            <a:spAutoFit/>
          </a:bodyPr>
          <a:lstStyle/>
          <a:p>
            <a:r>
              <a:rPr lang="nb-NO" sz="1900" b="1" dirty="0"/>
              <a:t>Navn på gården:</a:t>
            </a:r>
          </a:p>
          <a:p>
            <a:endParaRPr lang="nb-NO" sz="1900" dirty="0"/>
          </a:p>
          <a:p>
            <a:endParaRPr lang="nb-NO" sz="1900" dirty="0"/>
          </a:p>
          <a:p>
            <a:endParaRPr lang="nb-NO" sz="1900" dirty="0"/>
          </a:p>
          <a:p>
            <a:r>
              <a:rPr lang="nb-NO" sz="1900" b="1" dirty="0"/>
              <a:t>Akutt telefonnummer:</a:t>
            </a:r>
          </a:p>
          <a:p>
            <a:r>
              <a:rPr lang="nb-NO" sz="1900" b="1" u="sng" dirty="0"/>
              <a:t>Brann: 	110</a:t>
            </a:r>
          </a:p>
          <a:p>
            <a:r>
              <a:rPr lang="nb-NO" sz="1900" b="1" u="sng" dirty="0"/>
              <a:t>Politi: 	112</a:t>
            </a:r>
          </a:p>
          <a:p>
            <a:r>
              <a:rPr lang="nb-NO" sz="1900" b="1" u="sng" dirty="0"/>
              <a:t>Ambulanse: 113</a:t>
            </a:r>
          </a:p>
          <a:p>
            <a:r>
              <a:rPr lang="nb-NO" sz="1900" u="sng" dirty="0"/>
              <a:t>Giftinformasjon:						22 59 13 00</a:t>
            </a:r>
          </a:p>
          <a:p>
            <a:r>
              <a:rPr lang="nb-NO" sz="1900" u="sng" dirty="0"/>
              <a:t>Mattilsynet:							22 40 00 00</a:t>
            </a:r>
          </a:p>
          <a:p>
            <a:r>
              <a:rPr lang="nb-NO" sz="1900" u="sng" dirty="0"/>
              <a:t>Arbeidstilsynet:						73 19 97 00</a:t>
            </a:r>
          </a:p>
          <a:p>
            <a:endParaRPr lang="nb-NO" sz="1900" b="1" dirty="0"/>
          </a:p>
          <a:p>
            <a:r>
              <a:rPr lang="nb-NO" sz="1900" b="1" dirty="0"/>
              <a:t>Viktige telefonnummer:</a:t>
            </a:r>
          </a:p>
          <a:p>
            <a:r>
              <a:rPr lang="nb-NO" sz="1900" u="sng" dirty="0"/>
              <a:t>Støren dyreklinikk:	                     				 90 07 56 45</a:t>
            </a:r>
          </a:p>
          <a:p>
            <a:r>
              <a:rPr lang="nb-NO" sz="1900" u="sng" dirty="0"/>
              <a:t>Midtre Gauldal kommune:				 72 40 30 00</a:t>
            </a:r>
          </a:p>
          <a:p>
            <a:r>
              <a:rPr lang="nb-NO" sz="1900" u="sng" dirty="0"/>
              <a:t>Kirkens SOS:					            	 22 40 00 40</a:t>
            </a:r>
          </a:p>
          <a:p>
            <a:r>
              <a:rPr lang="nb-NO" sz="1900" u="sng" dirty="0"/>
              <a:t>Mental helse:						        116 123 </a:t>
            </a:r>
          </a:p>
          <a:p>
            <a:r>
              <a:rPr lang="nb-NO" sz="1900" u="sng" dirty="0"/>
              <a:t>Midtre Gauldal legekontor                                            72 43 03 20</a:t>
            </a:r>
          </a:p>
          <a:p>
            <a:pPr>
              <a:lnSpc>
                <a:spcPct val="150000"/>
              </a:lnSpc>
            </a:pPr>
            <a:r>
              <a:rPr lang="nb-NO" sz="1900" u="sng" dirty="0"/>
              <a:t>Politi______________________________________       02800</a:t>
            </a:r>
          </a:p>
          <a:p>
            <a:pPr>
              <a:lnSpc>
                <a:spcPct val="150000"/>
              </a:lnSpc>
            </a:pPr>
            <a:r>
              <a:rPr lang="nb-NO" sz="1900" u="sng" dirty="0"/>
              <a:t>Legevakt__________________________________        116117</a:t>
            </a:r>
          </a:p>
          <a:p>
            <a:pPr>
              <a:lnSpc>
                <a:spcPct val="150000"/>
              </a:lnSpc>
            </a:pPr>
            <a:r>
              <a:rPr lang="nb-NO" sz="1900" u="sng" dirty="0"/>
              <a:t>DRIV HMS  Samarbeidspartner med NLR</a:t>
            </a:r>
          </a:p>
          <a:p>
            <a:pPr>
              <a:lnSpc>
                <a:spcPct val="150000"/>
              </a:lnSpc>
            </a:pPr>
            <a:r>
              <a:rPr lang="nb-NO" sz="1900" u="sng" dirty="0"/>
              <a:t> </a:t>
            </a:r>
            <a:r>
              <a:rPr lang="nb-NO" sz="1900" u="sng"/>
              <a:t>v/ Vibeke Glad                                                                 40 24 96 04</a:t>
            </a:r>
            <a:endParaRPr lang="nb-NO" sz="1900" dirty="0"/>
          </a:p>
          <a:p>
            <a:pPr>
              <a:lnSpc>
                <a:spcPct val="150000"/>
              </a:lnSpc>
            </a:pPr>
            <a:endParaRPr lang="nb-NO" sz="1900" dirty="0"/>
          </a:p>
          <a:p>
            <a:endParaRPr lang="nb-NO" sz="1900" dirty="0"/>
          </a:p>
          <a:p>
            <a:r>
              <a:rPr lang="nb-NO" sz="1900" b="1" dirty="0"/>
              <a:t>Kontaktpersoner:</a:t>
            </a:r>
          </a:p>
          <a:p>
            <a:pPr marL="457200" indent="-457200">
              <a:lnSpc>
                <a:spcPct val="150000"/>
              </a:lnSpc>
              <a:buFont typeface="+mj-lt"/>
              <a:buAutoNum type="arabicPeriod"/>
            </a:pPr>
            <a:r>
              <a:rPr lang="nb-NO" sz="1900" u="sng" dirty="0"/>
              <a:t>____________________________________________________</a:t>
            </a:r>
          </a:p>
          <a:p>
            <a:pPr marL="457200" indent="-457200">
              <a:lnSpc>
                <a:spcPct val="150000"/>
              </a:lnSpc>
              <a:buFont typeface="+mj-lt"/>
              <a:buAutoNum type="arabicPeriod"/>
            </a:pPr>
            <a:r>
              <a:rPr lang="nb-NO" sz="1900" u="sng" dirty="0"/>
              <a:t>____________________________________________________</a:t>
            </a:r>
            <a:endParaRPr lang="nb-NO" sz="1900" dirty="0"/>
          </a:p>
          <a:p>
            <a:pPr marL="457200" indent="-457200">
              <a:lnSpc>
                <a:spcPct val="150000"/>
              </a:lnSpc>
              <a:buFont typeface="+mj-lt"/>
              <a:buAutoNum type="arabicPeriod"/>
            </a:pPr>
            <a:r>
              <a:rPr lang="nb-NO" sz="1900" dirty="0"/>
              <a:t>____________________________________________________</a:t>
            </a:r>
          </a:p>
          <a:p>
            <a:pPr marL="457200" indent="-457200">
              <a:lnSpc>
                <a:spcPct val="150000"/>
              </a:lnSpc>
              <a:buFont typeface="+mj-lt"/>
              <a:buAutoNum type="arabicPeriod"/>
            </a:pPr>
            <a:r>
              <a:rPr lang="nb-NO" sz="1900" u="sng" dirty="0"/>
              <a:t>____________________________________________________</a:t>
            </a:r>
          </a:p>
          <a:p>
            <a:pPr marL="457200" indent="-457200">
              <a:lnSpc>
                <a:spcPct val="150000"/>
              </a:lnSpc>
              <a:buFont typeface="+mj-lt"/>
              <a:buAutoNum type="arabicPeriod"/>
            </a:pPr>
            <a:r>
              <a:rPr lang="nb-NO" sz="1900" u="sng" dirty="0"/>
              <a:t>____________________________________________________</a:t>
            </a:r>
            <a:endParaRPr lang="nb-NO" sz="1900" dirty="0"/>
          </a:p>
          <a:p>
            <a:pPr marL="457200" indent="-457200">
              <a:lnSpc>
                <a:spcPct val="150000"/>
              </a:lnSpc>
              <a:buFont typeface="+mj-lt"/>
              <a:buAutoNum type="arabicPeriod"/>
            </a:pPr>
            <a:r>
              <a:rPr lang="nb-NO" sz="1900" dirty="0"/>
              <a:t>____________________________________________________</a:t>
            </a:r>
            <a:endParaRPr lang="nb-NO" sz="1900" b="1" dirty="0"/>
          </a:p>
          <a:p>
            <a:pPr marL="457200" indent="-457200">
              <a:lnSpc>
                <a:spcPct val="150000"/>
              </a:lnSpc>
              <a:buFont typeface="+mj-lt"/>
              <a:buAutoNum type="arabicPeriod"/>
            </a:pPr>
            <a:r>
              <a:rPr lang="nb-NO" sz="1900" u="sng" dirty="0"/>
              <a:t>____________________________________________________</a:t>
            </a:r>
          </a:p>
          <a:p>
            <a:pPr marL="457200" indent="-457200">
              <a:lnSpc>
                <a:spcPct val="150000"/>
              </a:lnSpc>
              <a:buFont typeface="+mj-lt"/>
              <a:buAutoNum type="arabicPeriod"/>
            </a:pPr>
            <a:r>
              <a:rPr lang="nb-NO" sz="1900" u="sng" dirty="0"/>
              <a:t>____________________________________________________</a:t>
            </a:r>
            <a:endParaRPr lang="nb-NO" sz="1900" b="1" dirty="0"/>
          </a:p>
        </p:txBody>
      </p:sp>
    </p:spTree>
    <p:extLst>
      <p:ext uri="{BB962C8B-B14F-4D97-AF65-F5344CB8AC3E}">
        <p14:creationId xmlns:p14="http://schemas.microsoft.com/office/powerpoint/2010/main" val="2381026851"/>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E160D4A6A6AF743A56160B376481F60" ma:contentTypeVersion="20" ma:contentTypeDescription="Opprett et nytt dokument." ma:contentTypeScope="" ma:versionID="fa859edd66d90c8f9c19ce32dd19e8dc">
  <xsd:schema xmlns:xsd="http://www.w3.org/2001/XMLSchema" xmlns:xs="http://www.w3.org/2001/XMLSchema" xmlns:p="http://schemas.microsoft.com/office/2006/metadata/properties" xmlns:ns2="3fdd9ecb-8bb3-4fcf-af0c-78b6c2740686" xmlns:ns3="5eda37f7-6fd6-45f4-b95b-daf8040f7775" targetNamespace="http://schemas.microsoft.com/office/2006/metadata/properties" ma:root="true" ma:fieldsID="a99aea60b9f981bd6999f25f759cab03" ns2:_="" ns3:_="">
    <xsd:import namespace="3fdd9ecb-8bb3-4fcf-af0c-78b6c2740686"/>
    <xsd:import namespace="5eda37f7-6fd6-45f4-b95b-daf8040f777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Location"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dd9ecb-8bb3-4fcf-af0c-78b6c27406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ildemerkelapper" ma:readOnly="false" ma:fieldId="{5cf76f15-5ced-4ddc-b409-7134ff3c332f}" ma:taxonomyMulti="true" ma:sspId="154735e4-2357-4290-af25-66f608e9491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eda37f7-6fd6-45f4-b95b-daf8040f7775" elementFormDefault="qualified">
    <xsd:import namespace="http://schemas.microsoft.com/office/2006/documentManagement/types"/>
    <xsd:import namespace="http://schemas.microsoft.com/office/infopath/2007/PartnerControls"/>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TaxCatchAll" ma:index="21" nillable="true" ma:displayName="Taxonomy Catch All Column" ma:hidden="true" ma:list="{48bd1b2c-217a-4e8d-93b1-156a9f08dfb3}" ma:internalName="TaxCatchAll" ma:showField="CatchAllData" ma:web="5eda37f7-6fd6-45f4-b95b-daf8040f7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eda37f7-6fd6-45f4-b95b-daf8040f7775" xsi:nil="true"/>
    <lcf76f155ced4ddcb4097134ff3c332f xmlns="3fdd9ecb-8bb3-4fcf-af0c-78b6c2740686">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10ACE5-059E-4E7C-8C14-7EC51BDCD6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dd9ecb-8bb3-4fcf-af0c-78b6c2740686"/>
    <ds:schemaRef ds:uri="5eda37f7-6fd6-45f4-b95b-daf8040f77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BEC778A-B708-48E7-B74A-D0F394CEDE12}">
  <ds:schemaRefs>
    <ds:schemaRef ds:uri="http://purl.org/dc/elements/1.1/"/>
    <ds:schemaRef ds:uri="http://schemas.microsoft.com/office/2006/metadata/properties"/>
    <ds:schemaRef ds:uri="5eda37f7-6fd6-45f4-b95b-daf8040f7775"/>
    <ds:schemaRef ds:uri="3fdd9ecb-8bb3-4fcf-af0c-78b6c274068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1C283E8-4B48-4D4E-A1FA-243139D8D1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63864</TotalTime>
  <Words>907</Words>
  <Application>Microsoft Office PowerPoint</Application>
  <PresentationFormat>A3 (297 x 420 mm)</PresentationFormat>
  <Paragraphs>121</Paragraphs>
  <Slides>4</Slides>
  <Notes>4</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4</vt:i4>
      </vt:variant>
    </vt:vector>
  </HeadingPairs>
  <TitlesOfParts>
    <vt:vector size="8" baseType="lpstr">
      <vt:lpstr>Arial</vt:lpstr>
      <vt:lpstr>Calibri</vt:lpstr>
      <vt:lpstr>Calibri Light</vt:lpstr>
      <vt:lpstr>Office-tema</vt:lpstr>
      <vt:lpstr>HVEM HJELPER BONDEN?</vt:lpstr>
      <vt:lpstr>PowerPoint-presentasjon</vt:lpstr>
      <vt:lpstr>Bondens nettverk</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Janne Gravem</dc:creator>
  <cp:lastModifiedBy>Oline Hoston-Nannestad</cp:lastModifiedBy>
  <cp:revision>75</cp:revision>
  <cp:lastPrinted>2018-05-29T09:38:37Z</cp:lastPrinted>
  <dcterms:created xsi:type="dcterms:W3CDTF">2018-02-06T07:57:14Z</dcterms:created>
  <dcterms:modified xsi:type="dcterms:W3CDTF">2023-06-06T12:56:03Z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0x0101006E160D4A6A6AF743A56160B376481F60</vt:lpwstr>
  </property>
  <property fmtid="{D5CDD505-2E9C-101B-9397-08002B2CF9AE}" pid="3" name="MediaServiceImageTags">
    <vt:lpwstr/>
  </property>
</Properties>
</file>